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314" r:id="rId2"/>
    <p:sldId id="324" r:id="rId3"/>
    <p:sldId id="328" r:id="rId4"/>
    <p:sldId id="315" r:id="rId5"/>
    <p:sldId id="329" r:id="rId6"/>
    <p:sldId id="330" r:id="rId7"/>
    <p:sldId id="331" r:id="rId8"/>
    <p:sldId id="316" r:id="rId9"/>
    <p:sldId id="325" r:id="rId10"/>
    <p:sldId id="332" r:id="rId11"/>
    <p:sldId id="317" r:id="rId12"/>
    <p:sldId id="333" r:id="rId13"/>
    <p:sldId id="334" r:id="rId14"/>
    <p:sldId id="319" r:id="rId15"/>
    <p:sldId id="320" r:id="rId16"/>
    <p:sldId id="326" r:id="rId17"/>
    <p:sldId id="321" r:id="rId18"/>
    <p:sldId id="322" r:id="rId19"/>
    <p:sldId id="337" r:id="rId20"/>
    <p:sldId id="338" r:id="rId21"/>
    <p:sldId id="323" r:id="rId22"/>
    <p:sldId id="327" r:id="rId23"/>
    <p:sldId id="335" r:id="rId24"/>
    <p:sldId id="336" r:id="rId25"/>
    <p:sldId id="339" r:id="rId26"/>
  </p:sldIdLst>
  <p:sldSz cx="9144000" cy="6858000" type="screen4x3"/>
  <p:notesSz cx="6858000" cy="9144000"/>
  <p:defaultTextStyle>
    <a:defPPr>
      <a:defRPr lang="ro-RO"/>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84" y="4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u diapozitiv">
    <p:spTree>
      <p:nvGrpSpPr>
        <p:cNvPr id="1" name=""/>
        <p:cNvGrpSpPr/>
        <p:nvPr/>
      </p:nvGrpSpPr>
      <p:grpSpPr>
        <a:xfrm>
          <a:off x="0" y="0"/>
          <a:ext cx="0" cy="0"/>
          <a:chOff x="0" y="0"/>
          <a:chExt cx="0" cy="0"/>
        </a:xfrm>
      </p:grpSpPr>
      <p:pic>
        <p:nvPicPr>
          <p:cNvPr id="9" name="Picture 8" descr="S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ro-RO" smtClean="0"/>
              <a:t>Clic pentru editare stil titlu</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en-US" dirty="0"/>
          </a:p>
        </p:txBody>
      </p:sp>
      <p:sp>
        <p:nvSpPr>
          <p:cNvPr id="4" name="Date Placeholder 3"/>
          <p:cNvSpPr>
            <a:spLocks noGrp="1"/>
          </p:cNvSpPr>
          <p:nvPr>
            <p:ph type="dt" sz="half" idx="10"/>
          </p:nvPr>
        </p:nvSpPr>
        <p:spPr>
          <a:xfrm>
            <a:off x="6065417" y="5054602"/>
            <a:ext cx="673276" cy="279400"/>
          </a:xfrm>
        </p:spPr>
        <p:txBody>
          <a:bodyPr/>
          <a:lstStyle/>
          <a:p>
            <a:pPr>
              <a:defRPr/>
            </a:pPr>
            <a:endParaRPr lang="ro-RO"/>
          </a:p>
        </p:txBody>
      </p:sp>
      <p:sp>
        <p:nvSpPr>
          <p:cNvPr id="5" name="Footer Placeholder 4"/>
          <p:cNvSpPr>
            <a:spLocks noGrp="1"/>
          </p:cNvSpPr>
          <p:nvPr>
            <p:ph type="ftr" sz="quarter" idx="11"/>
          </p:nvPr>
        </p:nvSpPr>
        <p:spPr>
          <a:xfrm>
            <a:off x="1921934" y="5054602"/>
            <a:ext cx="4064860" cy="279400"/>
          </a:xfrm>
        </p:spPr>
        <p:txBody>
          <a:bodyPr/>
          <a:lstStyle/>
          <a:p>
            <a:pPr>
              <a:defRPr/>
            </a:pPr>
            <a:endParaRPr lang="ro-RO"/>
          </a:p>
        </p:txBody>
      </p:sp>
      <p:sp>
        <p:nvSpPr>
          <p:cNvPr id="6" name="Slide Number Placeholder 5"/>
          <p:cNvSpPr>
            <a:spLocks noGrp="1"/>
          </p:cNvSpPr>
          <p:nvPr>
            <p:ph type="sldNum" sz="quarter" idx="12"/>
          </p:nvPr>
        </p:nvSpPr>
        <p:spPr>
          <a:xfrm>
            <a:off x="6817317" y="5054602"/>
            <a:ext cx="413483" cy="279400"/>
          </a:xfrm>
        </p:spPr>
        <p:txBody>
          <a:bodyPr/>
          <a:lstStyle/>
          <a:p>
            <a:pPr>
              <a:defRPr/>
            </a:pPr>
            <a:fld id="{375FCF81-63B1-4CAE-85FD-3B8475A2D20B}" type="slidenum">
              <a:rPr lang="ro-RO" altLang="ro-RO" smtClean="0"/>
              <a:pPr>
                <a:defRPr/>
              </a:pPr>
              <a:t>‹#›</a:t>
            </a:fld>
            <a:endParaRPr lang="ro-RO" altLang="ro-RO"/>
          </a:p>
        </p:txBody>
      </p:sp>
      <p:cxnSp>
        <p:nvCxnSpPr>
          <p:cNvPr id="15" name="Straight Connector 14"/>
          <p:cNvCxnSpPr/>
          <p:nvPr/>
        </p:nvCxnSpPr>
        <p:spPr>
          <a:xfrm>
            <a:off x="2019825" y="3471329"/>
            <a:ext cx="5113083"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25076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ine panoramică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ro-RO" smtClean="0"/>
              <a:t>Clic pentru editare stil titlu</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smtClean="0"/>
              <a:t>Faceți clic pe pictogramă pentru a adăuga o imagine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22638207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u și legendă">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ro-RO" smtClean="0"/>
              <a:t>Clic pentru editare stil titlu</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15" name="Straight Connector 14"/>
          <p:cNvCxnSpPr/>
          <p:nvPr/>
        </p:nvCxnSpPr>
        <p:spPr>
          <a:xfrm>
            <a:off x="1278465" y="4140199"/>
            <a:ext cx="66064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915951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ro-RO" smtClean="0"/>
              <a:t>Clic pentru editare stil titlu</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o-RO" smtClean="0"/>
              <a:t>Clic pentru editare stiluri text Coordonator</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72342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de vizită">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ro-RO" smtClean="0"/>
              <a:t>Clic pentru editare stil titlu</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29225571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t carte de vizită">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ro-RO" smtClean="0"/>
              <a:t>Clic pentru editare stil titlu</a:t>
            </a:r>
            <a:endParaRPr lang="en-US" dirty="0"/>
          </a:p>
        </p:txBody>
      </p:sp>
      <p:sp>
        <p:nvSpPr>
          <p:cNvPr id="14"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81871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devărat sau fals">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ro-RO" smtClean="0"/>
              <a:t>Clic pentru editare stil titlu</a:t>
            </a:r>
            <a:endParaRPr lang="en-US" dirty="0"/>
          </a:p>
        </p:txBody>
      </p:sp>
      <p:sp>
        <p:nvSpPr>
          <p:cNvPr id="11"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15" name="Straight Connector 14"/>
          <p:cNvCxnSpPr/>
          <p:nvPr/>
        </p:nvCxnSpPr>
        <p:spPr>
          <a:xfrm>
            <a:off x="1278469" y="3429000"/>
            <a:ext cx="6606421"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0915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o-RO" smtClean="0"/>
              <a:t>Clic pentru editare stil titlu</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14" name="Straight Connector 13"/>
          <p:cNvCxnSpPr/>
          <p:nvPr/>
        </p:nvCxnSpPr>
        <p:spPr>
          <a:xfrm>
            <a:off x="1278466" y="2354670"/>
            <a:ext cx="660642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620711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ro-RO" smtClean="0"/>
              <a:t>Clic pentru editare stil titlu</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14" name="Straight Connector 13"/>
          <p:cNvCxnSpPr/>
          <p:nvPr/>
        </p:nvCxnSpPr>
        <p:spPr>
          <a:xfrm>
            <a:off x="6245512" y="906873"/>
            <a:ext cx="0" cy="4968993"/>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75316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cxnSp>
        <p:nvCxnSpPr>
          <p:cNvPr id="7" name="Straight Connector 6"/>
          <p:cNvCxnSpPr/>
          <p:nvPr/>
        </p:nvCxnSpPr>
        <p:spPr>
          <a:xfrm>
            <a:off x="1278466" y="2354670"/>
            <a:ext cx="6595533"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o-RO" smtClean="0"/>
              <a:t>Clic pentru editare stil titlu</a:t>
            </a:r>
            <a:endParaRPr lang="en-US" dirty="0"/>
          </a:p>
        </p:txBody>
      </p:sp>
      <p:sp>
        <p:nvSpPr>
          <p:cNvPr id="3" name="Content Placeholder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25216236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ro-RO" smtClean="0"/>
              <a:t>Clic pentru editare stil titlu</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pPr>
              <a:defRPr/>
            </a:pPr>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31" name="Straight Connector 30"/>
          <p:cNvCxnSpPr/>
          <p:nvPr/>
        </p:nvCxnSpPr>
        <p:spPr>
          <a:xfrm>
            <a:off x="1278466" y="3599392"/>
            <a:ext cx="6595533"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37711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o-RO" smtClean="0"/>
              <a:t>Clic pentru editare stil titlu</a:t>
            </a:r>
            <a:endParaRPr lang="en-US" dirty="0"/>
          </a:p>
        </p:txBody>
      </p:sp>
      <p:sp>
        <p:nvSpPr>
          <p:cNvPr id="3" name="Content Placeholder 2"/>
          <p:cNvSpPr>
            <a:spLocks noGrp="1"/>
          </p:cNvSpPr>
          <p:nvPr>
            <p:ph sz="half" idx="1"/>
          </p:nvPr>
        </p:nvSpPr>
        <p:spPr>
          <a:xfrm>
            <a:off x="1179576" y="2487168"/>
            <a:ext cx="3337560" cy="3447288"/>
          </a:xfrm>
        </p:spPr>
        <p:txBody>
          <a:bodyP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42101757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o-RO" smtClean="0"/>
              <a:t>Clic pentru editare stil titlu</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7" name="Date Placeholder 6"/>
          <p:cNvSpPr>
            <a:spLocks noGrp="1"/>
          </p:cNvSpPr>
          <p:nvPr>
            <p:ph type="dt" sz="half" idx="10"/>
          </p:nvPr>
        </p:nvSpPr>
        <p:spPr/>
        <p:txBody>
          <a:bodyPr/>
          <a:lstStyle/>
          <a:p>
            <a:pPr>
              <a:defRPr/>
            </a:pPr>
            <a:endParaRPr lang="ro-RO"/>
          </a:p>
        </p:txBody>
      </p:sp>
      <p:sp>
        <p:nvSpPr>
          <p:cNvPr id="8" name="Footer Placeholder 7"/>
          <p:cNvSpPr>
            <a:spLocks noGrp="1"/>
          </p:cNvSpPr>
          <p:nvPr>
            <p:ph type="ftr" sz="quarter" idx="11"/>
          </p:nvPr>
        </p:nvSpPr>
        <p:spPr/>
        <p:txBody>
          <a:bodyPr/>
          <a:lstStyle/>
          <a:p>
            <a:pPr>
              <a:defRPr/>
            </a:pPr>
            <a:endParaRPr lang="ro-RO"/>
          </a:p>
        </p:txBody>
      </p:sp>
      <p:sp>
        <p:nvSpPr>
          <p:cNvPr id="9" name="Slide Number Placeholder 8"/>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41" name="Straight Connector 40"/>
          <p:cNvCxnSpPr/>
          <p:nvPr/>
        </p:nvCxnSpPr>
        <p:spPr>
          <a:xfrm>
            <a:off x="1278466" y="235467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2146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ro-RO" smtClean="0"/>
              <a:t>Clic pentru editare stil titlu</a:t>
            </a:r>
            <a:endParaRPr lang="en-US" dirty="0"/>
          </a:p>
        </p:txBody>
      </p:sp>
      <p:sp>
        <p:nvSpPr>
          <p:cNvPr id="3" name="Date Placeholder 2"/>
          <p:cNvSpPr>
            <a:spLocks noGrp="1"/>
          </p:cNvSpPr>
          <p:nvPr>
            <p:ph type="dt" sz="half" idx="10"/>
          </p:nvPr>
        </p:nvSpPr>
        <p:spPr/>
        <p:txBody>
          <a:bodyPr/>
          <a:lstStyle/>
          <a:p>
            <a:pPr>
              <a:defRPr/>
            </a:pPr>
            <a:endParaRPr lang="ro-RO"/>
          </a:p>
        </p:txBody>
      </p:sp>
      <p:sp>
        <p:nvSpPr>
          <p:cNvPr id="4" name="Footer Placeholder 3"/>
          <p:cNvSpPr>
            <a:spLocks noGrp="1"/>
          </p:cNvSpPr>
          <p:nvPr>
            <p:ph type="ftr" sz="quarter" idx="11"/>
          </p:nvPr>
        </p:nvSpPr>
        <p:spPr/>
        <p:txBody>
          <a:bodyPr/>
          <a:lstStyle/>
          <a:p>
            <a:pPr>
              <a:defRPr/>
            </a:pPr>
            <a:endParaRPr lang="ro-RO"/>
          </a:p>
        </p:txBody>
      </p:sp>
      <p:sp>
        <p:nvSpPr>
          <p:cNvPr id="5" name="Slide Number Placeholder 4"/>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14" name="Straight Connector 13"/>
          <p:cNvCxnSpPr/>
          <p:nvPr/>
        </p:nvCxnSpPr>
        <p:spPr>
          <a:xfrm>
            <a:off x="1278466" y="235467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89394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o-RO"/>
          </a:p>
        </p:txBody>
      </p:sp>
      <p:sp>
        <p:nvSpPr>
          <p:cNvPr id="3" name="Footer Placeholder 2"/>
          <p:cNvSpPr>
            <a:spLocks noGrp="1"/>
          </p:cNvSpPr>
          <p:nvPr>
            <p:ph type="ftr" sz="quarter" idx="11"/>
          </p:nvPr>
        </p:nvSpPr>
        <p:spPr/>
        <p:txBody>
          <a:bodyPr/>
          <a:lstStyle/>
          <a:p>
            <a:pPr>
              <a:defRPr/>
            </a:pPr>
            <a:endParaRPr lang="ro-RO"/>
          </a:p>
        </p:txBody>
      </p:sp>
      <p:sp>
        <p:nvSpPr>
          <p:cNvPr id="4" name="Slide Number Placeholder 3"/>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15697858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ro-RO" smtClean="0"/>
              <a:t>Clic pentru editare stil titlu</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cxnSp>
        <p:nvCxnSpPr>
          <p:cNvPr id="16" name="Straight Connector 15"/>
          <p:cNvCxnSpPr/>
          <p:nvPr/>
        </p:nvCxnSpPr>
        <p:spPr>
          <a:xfrm>
            <a:off x="1278466" y="2912533"/>
            <a:ext cx="233359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59339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ro-RO" smtClean="0"/>
              <a:t>Clic pentru editare stil titlu</a:t>
            </a:r>
            <a:endParaRPr lang="en-US" dirty="0"/>
          </a:p>
        </p:txBody>
      </p:sp>
      <p:sp>
        <p:nvSpPr>
          <p:cNvPr id="17" name="Picture Placeholder 2"/>
          <p:cNvSpPr>
            <a:spLocks noGrp="1" noChangeAspect="1"/>
          </p:cNvSpPr>
          <p:nvPr>
            <p:ph type="pic" idx="1"/>
          </p:nvPr>
        </p:nvSpPr>
        <p:spPr>
          <a:xfrm>
            <a:off x="5218221"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smtClean="0"/>
              <a:t>Faceți clic pe pictogramă pentru a adăuga o imagine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p>
            <a:pPr>
              <a:defRPr/>
            </a:pPr>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p:txBody>
          <a:body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12824589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S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ro-RO" smtClean="0"/>
              <a:t>Clic pentru editare stil titlu</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endParaRPr lang="ro-RO"/>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ro-RO"/>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375FCF81-63B1-4CAE-85FD-3B8475A2D20B}" type="slidenum">
              <a:rPr lang="ro-RO" altLang="ro-RO" smtClean="0"/>
              <a:pPr>
                <a:defRPr/>
              </a:pPr>
              <a:t>‹#›</a:t>
            </a:fld>
            <a:endParaRPr lang="ro-RO" altLang="ro-RO"/>
          </a:p>
        </p:txBody>
      </p:sp>
    </p:spTree>
    <p:extLst>
      <p:ext uri="{BB962C8B-B14F-4D97-AF65-F5344CB8AC3E}">
        <p14:creationId xmlns:p14="http://schemas.microsoft.com/office/powerpoint/2010/main" val="108789882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Lst>
  <p:transition spd="slow">
    <p:dissolve/>
  </p:transition>
  <p:timing>
    <p:tnLst>
      <p:par>
        <p:cTn id="1" dur="indefinite" restart="never" nodeType="tmRoot"/>
      </p:par>
    </p:tnLst>
  </p:timing>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p:cNvSpPr>
            <a:spLocks noGrp="1" noChangeArrowheads="1"/>
          </p:cNvSpPr>
          <p:nvPr>
            <p:ph type="title"/>
          </p:nvPr>
        </p:nvSpPr>
        <p:spPr/>
        <p:txBody>
          <a:bodyPr/>
          <a:lstStyle/>
          <a:p>
            <a:pPr algn="ctr" eaLnBrk="1" hangingPunct="1"/>
            <a:r>
              <a:rPr lang="en-US" altLang="ro-RO" smtClean="0"/>
              <a:t>NORMALIZAREA DATELOR</a:t>
            </a:r>
            <a:endParaRPr lang="ro-RO" altLang="ro-RO" smtClean="0"/>
          </a:p>
        </p:txBody>
      </p:sp>
      <p:sp>
        <p:nvSpPr>
          <p:cNvPr id="3075" name="Rectangle 3"/>
          <p:cNvSpPr>
            <a:spLocks noGrp="1" noChangeArrowheads="1"/>
          </p:cNvSpPr>
          <p:nvPr>
            <p:ph idx="1"/>
          </p:nvPr>
        </p:nvSpPr>
        <p:spPr>
          <a:xfrm>
            <a:off x="838200" y="2362200"/>
            <a:ext cx="8054975" cy="4162425"/>
          </a:xfrm>
        </p:spPr>
        <p:txBody>
          <a:bodyPr/>
          <a:lstStyle/>
          <a:p>
            <a:pPr eaLnBrk="1" hangingPunct="1">
              <a:buFont typeface="Wingdings" panose="05000000000000000000" pitchFamily="2" charset="2"/>
              <a:buNone/>
            </a:pPr>
            <a:r>
              <a:rPr lang="en-US" altLang="ro-RO" b="1" dirty="0" err="1" smtClean="0"/>
              <a:t>Obiectivele</a:t>
            </a:r>
            <a:r>
              <a:rPr lang="en-US" altLang="ro-RO" b="1" dirty="0" smtClean="0"/>
              <a:t> </a:t>
            </a:r>
            <a:r>
              <a:rPr lang="en-US" altLang="ro-RO" b="1" dirty="0" err="1" smtClean="0"/>
              <a:t>lec</a:t>
            </a:r>
            <a:r>
              <a:rPr lang="ro-RO" altLang="ro-RO" b="1" dirty="0" err="1" smtClean="0"/>
              <a:t>tiei</a:t>
            </a:r>
            <a:r>
              <a:rPr lang="en-US" altLang="ro-RO" b="1" dirty="0" smtClean="0"/>
              <a:t>:</a:t>
            </a:r>
          </a:p>
          <a:p>
            <a:pPr eaLnBrk="1" hangingPunct="1">
              <a:buFont typeface="Wingdings" panose="05000000000000000000" pitchFamily="2" charset="2"/>
              <a:buChar char="§"/>
            </a:pPr>
            <a:r>
              <a:rPr lang="en-US" altLang="ro-RO" b="1" dirty="0" err="1" smtClean="0"/>
              <a:t>Definitia</a:t>
            </a:r>
            <a:r>
              <a:rPr lang="en-US" altLang="ro-RO" b="1" dirty="0" smtClean="0"/>
              <a:t> </a:t>
            </a:r>
            <a:r>
              <a:rPr lang="en-US" altLang="ro-RO" b="1" dirty="0" err="1" smtClean="0"/>
              <a:t>operatiei</a:t>
            </a:r>
            <a:r>
              <a:rPr lang="en-US" altLang="ro-RO" b="1" dirty="0" smtClean="0"/>
              <a:t> de </a:t>
            </a:r>
            <a:r>
              <a:rPr lang="en-US" altLang="ro-RO" b="1" dirty="0" err="1" smtClean="0"/>
              <a:t>normalizare</a:t>
            </a:r>
            <a:r>
              <a:rPr lang="en-US" altLang="ro-RO" b="1" dirty="0" smtClean="0"/>
              <a:t> a </a:t>
            </a:r>
            <a:r>
              <a:rPr lang="en-US" altLang="ro-RO" b="1" dirty="0" err="1" smtClean="0"/>
              <a:t>datelor</a:t>
            </a:r>
            <a:r>
              <a:rPr lang="en-US" altLang="ro-RO" b="1" dirty="0" smtClean="0"/>
              <a:t>.</a:t>
            </a:r>
          </a:p>
          <a:p>
            <a:pPr eaLnBrk="1" hangingPunct="1">
              <a:buFont typeface="Wingdings" panose="05000000000000000000" pitchFamily="2" charset="2"/>
              <a:buChar char="§"/>
            </a:pPr>
            <a:r>
              <a:rPr lang="en-US" altLang="ro-RO" b="1" dirty="0" err="1" smtClean="0"/>
              <a:t>Descrierea</a:t>
            </a:r>
            <a:r>
              <a:rPr lang="en-US" altLang="ro-RO" b="1" dirty="0" smtClean="0"/>
              <a:t> </a:t>
            </a:r>
            <a:r>
              <a:rPr lang="en-US" altLang="ro-RO" b="1" dirty="0" err="1" smtClean="0"/>
              <a:t>formelor</a:t>
            </a:r>
            <a:r>
              <a:rPr lang="en-US" altLang="ro-RO" b="1" dirty="0" smtClean="0"/>
              <a:t> de </a:t>
            </a:r>
            <a:r>
              <a:rPr lang="en-US" altLang="ro-RO" b="1" dirty="0" err="1" smtClean="0"/>
              <a:t>normalizare</a:t>
            </a:r>
            <a:r>
              <a:rPr lang="en-US" altLang="ro-RO" b="1" dirty="0" smtClean="0"/>
              <a:t> a </a:t>
            </a:r>
            <a:r>
              <a:rPr lang="en-US" altLang="ro-RO" b="1" dirty="0" err="1" smtClean="0"/>
              <a:t>datelor</a:t>
            </a:r>
            <a:endParaRPr lang="en-US" altLang="ro-RO" b="1" dirty="0" smtClean="0"/>
          </a:p>
          <a:p>
            <a:pPr eaLnBrk="1" hangingPunct="1">
              <a:buFont typeface="Wingdings" panose="05000000000000000000" pitchFamily="2" charset="2"/>
              <a:buChar char="§"/>
            </a:pPr>
            <a:r>
              <a:rPr lang="en-US" altLang="ro-RO" b="1" dirty="0" err="1" smtClean="0"/>
              <a:t>Rezolvarea</a:t>
            </a:r>
            <a:r>
              <a:rPr lang="en-US" altLang="ro-RO" b="1" dirty="0" smtClean="0"/>
              <a:t> </a:t>
            </a:r>
            <a:r>
              <a:rPr lang="en-US" altLang="ro-RO" b="1" dirty="0" err="1" smtClean="0"/>
              <a:t>problemelor</a:t>
            </a:r>
            <a:r>
              <a:rPr lang="en-US" altLang="ro-RO" b="1" dirty="0" smtClean="0"/>
              <a:t> </a:t>
            </a:r>
            <a:r>
              <a:rPr lang="en-US" altLang="ro-RO" b="1" dirty="0" err="1" smtClean="0"/>
              <a:t>astfel</a:t>
            </a:r>
            <a:r>
              <a:rPr lang="en-US" altLang="ro-RO" b="1" dirty="0" smtClean="0"/>
              <a:t> </a:t>
            </a:r>
            <a:r>
              <a:rPr lang="en-US" altLang="ro-RO" b="1" dirty="0" err="1" smtClean="0"/>
              <a:t>incat</a:t>
            </a:r>
            <a:r>
              <a:rPr lang="en-US" altLang="ro-RO" b="1" dirty="0" smtClean="0"/>
              <a:t> </a:t>
            </a:r>
            <a:r>
              <a:rPr lang="en-US" altLang="ro-RO" b="1" dirty="0" err="1" smtClean="0"/>
              <a:t>entitatile</a:t>
            </a:r>
            <a:r>
              <a:rPr lang="en-US" altLang="ro-RO" b="1" dirty="0" smtClean="0"/>
              <a:t> </a:t>
            </a:r>
            <a:r>
              <a:rPr lang="en-US" altLang="ro-RO" b="1" dirty="0" err="1" smtClean="0"/>
              <a:t>sa</a:t>
            </a:r>
            <a:r>
              <a:rPr lang="en-US" altLang="ro-RO" b="1" dirty="0" smtClean="0"/>
              <a:t> </a:t>
            </a:r>
            <a:r>
              <a:rPr lang="en-US" altLang="ro-RO" b="1" dirty="0" err="1" smtClean="0"/>
              <a:t>respecte</a:t>
            </a:r>
            <a:r>
              <a:rPr lang="en-US" altLang="ro-RO" b="1" dirty="0" smtClean="0"/>
              <a:t> </a:t>
            </a:r>
            <a:r>
              <a:rPr lang="en-US" altLang="ro-RO" b="1" dirty="0" err="1" smtClean="0"/>
              <a:t>cele</a:t>
            </a:r>
            <a:r>
              <a:rPr lang="en-US" altLang="ro-RO" b="1" dirty="0" smtClean="0"/>
              <a:t> </a:t>
            </a:r>
            <a:r>
              <a:rPr lang="en-US" altLang="ro-RO" b="1" dirty="0" err="1" smtClean="0"/>
              <a:t>trei</a:t>
            </a:r>
            <a:r>
              <a:rPr lang="en-US" altLang="ro-RO" b="1" dirty="0" smtClean="0"/>
              <a:t> </a:t>
            </a:r>
            <a:r>
              <a:rPr lang="en-US" altLang="ro-RO" b="1" dirty="0" err="1" smtClean="0"/>
              <a:t>forme</a:t>
            </a:r>
            <a:r>
              <a:rPr lang="en-US" altLang="ro-RO" b="1" dirty="0" smtClean="0"/>
              <a:t> de </a:t>
            </a:r>
            <a:r>
              <a:rPr lang="en-US" altLang="ro-RO" b="1" dirty="0" err="1" smtClean="0"/>
              <a:t>normalizare</a:t>
            </a:r>
            <a:r>
              <a:rPr lang="en-US" altLang="ro-RO" b="1" dirty="0" smtClean="0"/>
              <a:t>.</a:t>
            </a:r>
            <a:endParaRPr lang="ro-RO" altLang="ro-RO" b="1" dirty="0" smtClean="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ubstituent conținut 3"/>
          <p:cNvPicPr>
            <a:picLocks noGrp="1" noChangeAspect="1"/>
          </p:cNvPicPr>
          <p:nvPr>
            <p:ph idx="1"/>
          </p:nvPr>
        </p:nvPicPr>
        <p:blipFill>
          <a:blip r:embed="rId2"/>
          <a:stretch>
            <a:fillRect/>
          </a:stretch>
        </p:blipFill>
        <p:spPr>
          <a:xfrm>
            <a:off x="599091" y="898634"/>
            <a:ext cx="8008882" cy="4960541"/>
          </a:xfrm>
          <a:prstGeom prst="rect">
            <a:avLst/>
          </a:prstGeom>
        </p:spPr>
      </p:pic>
    </p:spTree>
    <p:extLst>
      <p:ext uri="{BB962C8B-B14F-4D97-AF65-F5344CB8AC3E}">
        <p14:creationId xmlns:p14="http://schemas.microsoft.com/office/powerpoint/2010/main" val="16738928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ine 1"/>
          <p:cNvPicPr>
            <a:picLocks noChangeAspect="1"/>
          </p:cNvPicPr>
          <p:nvPr/>
        </p:nvPicPr>
        <p:blipFill>
          <a:blip r:embed="rId2"/>
          <a:stretch>
            <a:fillRect/>
          </a:stretch>
        </p:blipFill>
        <p:spPr>
          <a:xfrm>
            <a:off x="1124046" y="556240"/>
            <a:ext cx="6429375" cy="2181225"/>
          </a:xfrm>
          <a:prstGeom prst="rect">
            <a:avLst/>
          </a:prstGeom>
        </p:spPr>
      </p:pic>
      <p:pic>
        <p:nvPicPr>
          <p:cNvPr id="3" name="Imagine 2"/>
          <p:cNvPicPr>
            <a:picLocks noChangeAspect="1"/>
          </p:cNvPicPr>
          <p:nvPr/>
        </p:nvPicPr>
        <p:blipFill>
          <a:blip r:embed="rId3"/>
          <a:stretch>
            <a:fillRect/>
          </a:stretch>
        </p:blipFill>
        <p:spPr>
          <a:xfrm>
            <a:off x="1043083" y="3048000"/>
            <a:ext cx="6591300" cy="2590800"/>
          </a:xfrm>
          <a:prstGeom prst="rect">
            <a:avLst/>
          </a:prstGeom>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ine 1"/>
          <p:cNvPicPr>
            <a:picLocks noChangeAspect="1"/>
          </p:cNvPicPr>
          <p:nvPr/>
        </p:nvPicPr>
        <p:blipFill>
          <a:blip r:embed="rId2"/>
          <a:stretch>
            <a:fillRect/>
          </a:stretch>
        </p:blipFill>
        <p:spPr>
          <a:xfrm>
            <a:off x="819808" y="804041"/>
            <a:ext cx="7945820" cy="5284960"/>
          </a:xfrm>
          <a:prstGeom prst="rect">
            <a:avLst/>
          </a:prstGeom>
        </p:spPr>
      </p:pic>
      <p:pic>
        <p:nvPicPr>
          <p:cNvPr id="3" name="Imagine 2"/>
          <p:cNvPicPr>
            <a:picLocks noChangeAspect="1"/>
          </p:cNvPicPr>
          <p:nvPr/>
        </p:nvPicPr>
        <p:blipFill>
          <a:blip r:embed="rId3"/>
          <a:stretch>
            <a:fillRect/>
          </a:stretch>
        </p:blipFill>
        <p:spPr>
          <a:xfrm>
            <a:off x="600074" y="785812"/>
            <a:ext cx="8165553" cy="5433911"/>
          </a:xfrm>
          <a:prstGeom prst="rect">
            <a:avLst/>
          </a:prstGeom>
        </p:spPr>
      </p:pic>
    </p:spTree>
    <p:extLst>
      <p:ext uri="{BB962C8B-B14F-4D97-AF65-F5344CB8AC3E}">
        <p14:creationId xmlns:p14="http://schemas.microsoft.com/office/powerpoint/2010/main" val="2105763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ine 1"/>
          <p:cNvPicPr>
            <a:picLocks noChangeAspect="1"/>
          </p:cNvPicPr>
          <p:nvPr/>
        </p:nvPicPr>
        <p:blipFill>
          <a:blip r:embed="rId2"/>
          <a:stretch>
            <a:fillRect/>
          </a:stretch>
        </p:blipFill>
        <p:spPr>
          <a:xfrm>
            <a:off x="1205633" y="565284"/>
            <a:ext cx="6487939" cy="1744986"/>
          </a:xfrm>
          <a:prstGeom prst="rect">
            <a:avLst/>
          </a:prstGeom>
        </p:spPr>
      </p:pic>
      <p:pic>
        <p:nvPicPr>
          <p:cNvPr id="3" name="Imagine 2"/>
          <p:cNvPicPr>
            <a:picLocks noChangeAspect="1"/>
          </p:cNvPicPr>
          <p:nvPr/>
        </p:nvPicPr>
        <p:blipFill>
          <a:blip r:embed="rId3"/>
          <a:stretch>
            <a:fillRect/>
          </a:stretch>
        </p:blipFill>
        <p:spPr>
          <a:xfrm>
            <a:off x="2868895" y="2310270"/>
            <a:ext cx="5880967" cy="1670158"/>
          </a:xfrm>
          <a:prstGeom prst="rect">
            <a:avLst/>
          </a:prstGeom>
        </p:spPr>
      </p:pic>
      <p:pic>
        <p:nvPicPr>
          <p:cNvPr id="5" name="Imagine 4"/>
          <p:cNvPicPr>
            <a:picLocks noChangeAspect="1"/>
          </p:cNvPicPr>
          <p:nvPr/>
        </p:nvPicPr>
        <p:blipFill>
          <a:blip r:embed="rId4"/>
          <a:stretch>
            <a:fillRect/>
          </a:stretch>
        </p:blipFill>
        <p:spPr>
          <a:xfrm>
            <a:off x="1375376" y="3430314"/>
            <a:ext cx="5167313" cy="2938955"/>
          </a:xfrm>
          <a:prstGeom prst="rect">
            <a:avLst/>
          </a:prstGeom>
        </p:spPr>
      </p:pic>
    </p:spTree>
    <p:extLst>
      <p:ext uri="{BB962C8B-B14F-4D97-AF65-F5344CB8AC3E}">
        <p14:creationId xmlns:p14="http://schemas.microsoft.com/office/powerpoint/2010/main" val="2208601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normAutofit fontScale="90000"/>
          </a:bodyPr>
          <a:lstStyle/>
          <a:p>
            <a:pPr eaLnBrk="1" hangingPunct="1"/>
            <a:r>
              <a:rPr lang="en-US" altLang="ro-RO" smtClean="0"/>
              <a:t>FORMA A II-a DE NORMALIZARE</a:t>
            </a:r>
            <a:endParaRPr lang="ro-RO" altLang="ro-RO" smtClean="0"/>
          </a:p>
        </p:txBody>
      </p:sp>
      <p:sp>
        <p:nvSpPr>
          <p:cNvPr id="9219" name="Rectangle 3"/>
          <p:cNvSpPr>
            <a:spLocks noGrp="1" noChangeArrowheads="1"/>
          </p:cNvSpPr>
          <p:nvPr>
            <p:ph idx="1"/>
          </p:nvPr>
        </p:nvSpPr>
        <p:spPr/>
        <p:txBody>
          <a:bodyPr/>
          <a:lstStyle/>
          <a:p>
            <a:pPr eaLnBrk="1" hangingPunct="1">
              <a:buFont typeface="Wingdings" panose="05000000000000000000" pitchFamily="2" charset="2"/>
              <a:buNone/>
            </a:pPr>
            <a:endParaRPr lang="ro-RO" altLang="ro-RO" dirty="0" smtClean="0"/>
          </a:p>
          <a:p>
            <a:pPr eaLnBrk="1" hangingPunct="1">
              <a:buFont typeface="Wingdings" panose="05000000000000000000" pitchFamily="2" charset="2"/>
              <a:buNone/>
            </a:pPr>
            <a:r>
              <a:rPr lang="ro-RO" altLang="ro-RO" dirty="0" smtClean="0"/>
              <a:t>   ORICE ATRIBUT CE NU E UID SĂ DEPINDĂ DE ÎNTREGUL UID</a:t>
            </a:r>
          </a:p>
          <a:p>
            <a:pPr eaLnBrk="1" hangingPunct="1">
              <a:buFont typeface="Wingdings" panose="05000000000000000000" pitchFamily="2" charset="2"/>
              <a:buNone/>
            </a:pPr>
            <a:endParaRPr lang="ro-RO" altLang="ro-RO" dirty="0" smtClean="0"/>
          </a:p>
          <a:p>
            <a:pPr eaLnBrk="1" hangingPunct="1">
              <a:buFont typeface="Wingdings" panose="05000000000000000000" pitchFamily="2" charset="2"/>
              <a:buNone/>
            </a:pPr>
            <a:r>
              <a:rPr lang="ro-RO" altLang="ro-RO" dirty="0" smtClean="0">
                <a:solidFill>
                  <a:schemeClr val="tx2"/>
                </a:solidFill>
              </a:rPr>
              <a:t>   Se aplică în mod special </a:t>
            </a:r>
            <a:r>
              <a:rPr lang="ro-RO" altLang="ro-RO" dirty="0" err="1" smtClean="0">
                <a:solidFill>
                  <a:schemeClr val="tx2"/>
                </a:solidFill>
              </a:rPr>
              <a:t>entităţilor</a:t>
            </a:r>
            <a:r>
              <a:rPr lang="ro-RO" altLang="ro-RO" dirty="0" smtClean="0">
                <a:solidFill>
                  <a:schemeClr val="tx2"/>
                </a:solidFill>
              </a:rPr>
              <a:t> care au un UID compus din mai multe atribute sau dintr-un </a:t>
            </a:r>
            <a:r>
              <a:rPr lang="ro-RO" altLang="ro-RO" dirty="0" smtClean="0">
                <a:solidFill>
                  <a:schemeClr val="tx2"/>
                </a:solidFill>
              </a:rPr>
              <a:t>atribut </a:t>
            </a:r>
            <a:r>
              <a:rPr lang="ro-RO" altLang="ro-RO" dirty="0" err="1" smtClean="0">
                <a:solidFill>
                  <a:schemeClr val="tx2"/>
                </a:solidFill>
              </a:rPr>
              <a:t>şi</a:t>
            </a:r>
            <a:r>
              <a:rPr lang="ro-RO" altLang="ro-RO" dirty="0" smtClean="0">
                <a:solidFill>
                  <a:schemeClr val="tx2"/>
                </a:solidFill>
              </a:rPr>
              <a:t> o </a:t>
            </a:r>
            <a:r>
              <a:rPr lang="ro-RO" altLang="ro-RO" dirty="0" err="1" smtClean="0">
                <a:solidFill>
                  <a:schemeClr val="tx2"/>
                </a:solidFill>
              </a:rPr>
              <a:t>relaţie</a:t>
            </a:r>
            <a:r>
              <a:rPr lang="ro-RO" altLang="ro-RO" dirty="0" smtClean="0">
                <a:solidFill>
                  <a:schemeClr val="tx2"/>
                </a:solidFill>
              </a:rPr>
              <a:t>.</a:t>
            </a:r>
          </a:p>
          <a:p>
            <a:pPr eaLnBrk="1" hangingPunct="1">
              <a:buFont typeface="Wingdings" panose="05000000000000000000" pitchFamily="2" charset="2"/>
              <a:buNone/>
            </a:pPr>
            <a:endParaRPr lang="ro-RO" altLang="ro-RO" dirty="0" smtClean="0">
              <a:solidFill>
                <a:schemeClr val="tx2"/>
              </a:solidFill>
            </a:endParaRPr>
          </a:p>
        </p:txBody>
      </p:sp>
      <p:sp>
        <p:nvSpPr>
          <p:cNvPr id="9220" name="Rectangle 4"/>
          <p:cNvSpPr>
            <a:spLocks noChangeArrowheads="1"/>
          </p:cNvSpPr>
          <p:nvPr/>
        </p:nvSpPr>
        <p:spPr bwMode="auto">
          <a:xfrm>
            <a:off x="1116013" y="2852738"/>
            <a:ext cx="7085595" cy="1094111"/>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sz="2000">
                <a:solidFill>
                  <a:schemeClr val="tx1"/>
                </a:solidFill>
                <a:latin typeface="Arial" panose="020B0604020202020204" pitchFamily="34" charset="0"/>
              </a:defRPr>
            </a:lvl4pPr>
            <a:lvl5pPr marL="2057400" indent="-228600">
              <a:spcBef>
                <a:spcPct val="20000"/>
              </a:spcBef>
              <a:buClr>
                <a:schemeClr val="tx1"/>
              </a:buClr>
              <a:buSzPct val="6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9pPr>
          </a:lstStyle>
          <a:p>
            <a:pPr eaLnBrk="1" hangingPunct="1">
              <a:spcBef>
                <a:spcPct val="0"/>
              </a:spcBef>
              <a:buClrTx/>
              <a:buSzTx/>
              <a:buFontTx/>
              <a:buNone/>
            </a:pPr>
            <a:endParaRPr lang="ro-RO" altLang="ro-RO" sz="1800"/>
          </a:p>
        </p:txBody>
      </p:sp>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323850" y="2349500"/>
            <a:ext cx="4968875" cy="3724275"/>
          </a:xfrm>
        </p:spPr>
        <p:txBody>
          <a:bodyPr/>
          <a:lstStyle/>
          <a:p>
            <a:pPr eaLnBrk="1" hangingPunct="1">
              <a:lnSpc>
                <a:spcPct val="90000"/>
              </a:lnSpc>
              <a:buFont typeface="Wingdings" panose="05000000000000000000" pitchFamily="2" charset="2"/>
              <a:buNone/>
            </a:pPr>
            <a:r>
              <a:rPr lang="ro-RO" altLang="ro-RO" dirty="0" smtClean="0"/>
              <a:t>   Acest exemplu respecta forma 2 de normalizare.</a:t>
            </a:r>
          </a:p>
          <a:p>
            <a:pPr eaLnBrk="1" hangingPunct="1">
              <a:lnSpc>
                <a:spcPct val="90000"/>
              </a:lnSpc>
              <a:buFont typeface="Wingdings" panose="05000000000000000000" pitchFamily="2" charset="2"/>
              <a:buNone/>
            </a:pPr>
            <a:endParaRPr lang="ro-RO" altLang="ro-RO" dirty="0" smtClean="0"/>
          </a:p>
          <a:p>
            <a:pPr eaLnBrk="1" hangingPunct="1">
              <a:lnSpc>
                <a:spcPct val="90000"/>
              </a:lnSpc>
              <a:buFont typeface="Wingdings" panose="05000000000000000000" pitchFamily="2" charset="2"/>
              <a:buNone/>
            </a:pPr>
            <a:r>
              <a:rPr lang="ro-RO" altLang="ro-RO" dirty="0" smtClean="0"/>
              <a:t>   </a:t>
            </a:r>
            <a:r>
              <a:rPr lang="ro-RO" altLang="ro-RO" dirty="0" smtClean="0"/>
              <a:t>În acest ERD, </a:t>
            </a:r>
            <a:r>
              <a:rPr lang="ro-RO" altLang="ro-RO" dirty="0" err="1" smtClean="0"/>
              <a:t>bank_location</a:t>
            </a:r>
            <a:r>
              <a:rPr lang="ro-RO" altLang="ro-RO" dirty="0" smtClean="0"/>
              <a:t> depinde numai de bancă, nu </a:t>
            </a:r>
            <a:r>
              <a:rPr lang="ro-RO" altLang="ro-RO" dirty="0" err="1" smtClean="0"/>
              <a:t>şi</a:t>
            </a:r>
            <a:r>
              <a:rPr lang="ro-RO" altLang="ro-RO" dirty="0" smtClean="0"/>
              <a:t> de contul persoanei </a:t>
            </a:r>
            <a:r>
              <a:rPr lang="ro-RO" altLang="ro-RO" dirty="0" err="1" smtClean="0"/>
              <a:t>şi</a:t>
            </a:r>
            <a:r>
              <a:rPr lang="ro-RO" altLang="ro-RO" dirty="0" smtClean="0"/>
              <a:t> astfel încalcă Forma de Normalizare 2</a:t>
            </a:r>
            <a:endParaRPr lang="ro-RO" altLang="ro-RO" dirty="0" smtClean="0"/>
          </a:p>
        </p:txBody>
      </p:sp>
      <p:pic>
        <p:nvPicPr>
          <p:cNvPr id="1024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5413" y="2420938"/>
            <a:ext cx="3903662"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4149725"/>
            <a:ext cx="3851275"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738188" y="965977"/>
            <a:ext cx="7859712" cy="2757488"/>
          </a:xfrm>
        </p:spPr>
        <p:txBody>
          <a:bodyPr>
            <a:normAutofit fontScale="90000"/>
          </a:bodyPr>
          <a:lstStyle/>
          <a:p>
            <a:pPr eaLnBrk="1" hangingPunct="1"/>
            <a:r>
              <a:rPr lang="ro-RO" altLang="ro-RO" sz="2400" b="0" dirty="0" smtClean="0"/>
              <a:t>Se observă că </a:t>
            </a:r>
            <a:r>
              <a:rPr lang="ro-RO" altLang="ro-RO" sz="2400" b="0" dirty="0" err="1" smtClean="0"/>
              <a:t>data_nasterii</a:t>
            </a:r>
            <a:r>
              <a:rPr lang="ro-RO" altLang="ro-RO" sz="2400" b="0" dirty="0" smtClean="0"/>
              <a:t> </a:t>
            </a:r>
            <a:r>
              <a:rPr lang="ro-RO" altLang="ro-RO" sz="2400" b="0" dirty="0" err="1" smtClean="0"/>
              <a:t>şi</a:t>
            </a:r>
            <a:r>
              <a:rPr lang="ro-RO" altLang="ro-RO" sz="2400" b="0" dirty="0" smtClean="0"/>
              <a:t> adresa sunt două atribute care depind doar de </a:t>
            </a:r>
            <a:r>
              <a:rPr lang="ro-RO" altLang="ro-RO" sz="2400" b="0" dirty="0" err="1" smtClean="0"/>
              <a:t>id-ul</a:t>
            </a:r>
            <a:r>
              <a:rPr lang="ro-RO" altLang="ro-RO" sz="2400" b="0" dirty="0" smtClean="0"/>
              <a:t> angajatului nu de întregul UID care este </a:t>
            </a:r>
            <a:r>
              <a:rPr lang="ro-RO" altLang="ro-RO" sz="2400" b="0" dirty="0" err="1" smtClean="0"/>
              <a:t>combinaţia</a:t>
            </a:r>
            <a:r>
              <a:rPr lang="ro-RO" altLang="ro-RO" sz="2400" b="0" dirty="0" smtClean="0"/>
              <a:t> dintre atributele </a:t>
            </a:r>
            <a:r>
              <a:rPr lang="ro-RO" altLang="ro-RO" sz="2400" b="0" dirty="0" err="1" smtClean="0"/>
              <a:t>id_dep</a:t>
            </a:r>
            <a:r>
              <a:rPr lang="ro-RO" altLang="ro-RO" sz="2400" b="0" dirty="0" smtClean="0"/>
              <a:t> si </a:t>
            </a:r>
            <a:r>
              <a:rPr lang="ro-RO" altLang="ro-RO" sz="2400" b="0" dirty="0" err="1" smtClean="0"/>
              <a:t>id_angajat</a:t>
            </a:r>
            <a:r>
              <a:rPr lang="ro-RO" altLang="ro-RO" sz="2400" b="0" dirty="0" smtClean="0"/>
              <a:t>. Această </a:t>
            </a:r>
            <a:r>
              <a:rPr lang="ro-RO" altLang="ro-RO" sz="2400" b="0" dirty="0" err="1" smtClean="0"/>
              <a:t>situaţie</a:t>
            </a:r>
            <a:r>
              <a:rPr lang="ro-RO" altLang="ro-RO" sz="2400" b="0" dirty="0" smtClean="0"/>
              <a:t> se rezolvă prin crearea unei noi </a:t>
            </a:r>
            <a:r>
              <a:rPr lang="ro-RO" altLang="ro-RO" sz="2400" b="0" dirty="0" err="1" smtClean="0"/>
              <a:t>entităţi</a:t>
            </a:r>
            <a:r>
              <a:rPr lang="ro-RO" altLang="ro-RO" sz="2400" b="0" dirty="0" smtClean="0"/>
              <a:t> ANGAJAT, pe care o legăm de entitatea DEPARTAMENT printr-o </a:t>
            </a:r>
            <a:r>
              <a:rPr lang="ro-RO" altLang="ro-RO" sz="2400" b="0" dirty="0" err="1" smtClean="0"/>
              <a:t>relaţie</a:t>
            </a:r>
            <a:r>
              <a:rPr lang="ro-RO" altLang="ro-RO" sz="2400" b="0" dirty="0" smtClean="0"/>
              <a:t> 1:m.</a:t>
            </a:r>
            <a:r>
              <a:rPr lang="ro-RO" altLang="ro-RO" dirty="0" smtClean="0"/>
              <a:t/>
            </a:r>
            <a:br>
              <a:rPr lang="ro-RO" altLang="ro-RO" dirty="0" smtClean="0"/>
            </a:br>
            <a:endParaRPr lang="ro-RO" altLang="ro-RO" dirty="0" smtClean="0"/>
          </a:p>
        </p:txBody>
      </p:sp>
      <p:pic>
        <p:nvPicPr>
          <p:cNvPr id="11267" name="Picture 2" descr="image0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5884" y="3421646"/>
            <a:ext cx="2214562"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3" descr="image0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2774" y="3350208"/>
            <a:ext cx="4392612"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lstStyle/>
          <a:p>
            <a:pPr eaLnBrk="1" hangingPunct="1"/>
            <a:r>
              <a:rPr lang="ro-RO" altLang="ro-RO" smtClean="0"/>
              <a:t>Exemplu</a:t>
            </a:r>
          </a:p>
        </p:txBody>
      </p:sp>
      <p:sp>
        <p:nvSpPr>
          <p:cNvPr id="12291" name="Rectangle 3"/>
          <p:cNvSpPr>
            <a:spLocks noGrp="1" noChangeArrowheads="1"/>
          </p:cNvSpPr>
          <p:nvPr>
            <p:ph idx="1"/>
          </p:nvPr>
        </p:nvSpPr>
        <p:spPr>
          <a:xfrm>
            <a:off x="838200" y="2362200"/>
            <a:ext cx="4670425" cy="3724275"/>
          </a:xfrm>
        </p:spPr>
        <p:txBody>
          <a:bodyPr/>
          <a:lstStyle/>
          <a:p>
            <a:pPr eaLnBrk="1" hangingPunct="1">
              <a:buFont typeface="Wingdings" panose="05000000000000000000" pitchFamily="2" charset="2"/>
              <a:buNone/>
            </a:pPr>
            <a:r>
              <a:rPr lang="ro-RO" altLang="ro-RO" smtClean="0">
                <a:solidFill>
                  <a:srgbClr val="CC0000"/>
                </a:solidFill>
              </a:rPr>
              <a:t>Durata</a:t>
            </a:r>
            <a:r>
              <a:rPr lang="ro-RO" altLang="ro-RO" smtClean="0"/>
              <a:t> depinde numai de SONG.</a:t>
            </a:r>
          </a:p>
          <a:p>
            <a:pPr eaLnBrk="1" hangingPunct="1">
              <a:buFont typeface="Wingdings" panose="05000000000000000000" pitchFamily="2" charset="2"/>
              <a:buNone/>
            </a:pPr>
            <a:endParaRPr lang="ro-RO" altLang="ro-RO" smtClean="0"/>
          </a:p>
          <a:p>
            <a:pPr eaLnBrk="1" hangingPunct="1">
              <a:buFont typeface="Wingdings" panose="05000000000000000000" pitchFamily="2" charset="2"/>
              <a:buNone/>
            </a:pPr>
            <a:r>
              <a:rPr lang="ro-RO" altLang="ro-RO" smtClean="0">
                <a:solidFill>
                  <a:srgbClr val="CC0000"/>
                </a:solidFill>
              </a:rPr>
              <a:t>Event_date</a:t>
            </a:r>
            <a:r>
              <a:rPr lang="ro-RO" altLang="ro-RO" smtClean="0"/>
              <a:t> depinde numai de eveniment.</a:t>
            </a:r>
          </a:p>
        </p:txBody>
      </p:sp>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1794" y="2428081"/>
            <a:ext cx="3198813" cy="359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normAutofit fontScale="90000"/>
          </a:bodyPr>
          <a:lstStyle/>
          <a:p>
            <a:pPr eaLnBrk="1" hangingPunct="1"/>
            <a:r>
              <a:rPr lang="en-US" altLang="ro-RO" smtClean="0"/>
              <a:t>FORMA A III-a DE NORMALIZARE</a:t>
            </a:r>
            <a:endParaRPr lang="ro-RO" altLang="ro-RO" smtClean="0"/>
          </a:p>
        </p:txBody>
      </p:sp>
      <p:sp>
        <p:nvSpPr>
          <p:cNvPr id="13315" name="Rectangle 3"/>
          <p:cNvSpPr>
            <a:spLocks noGrp="1" noChangeArrowheads="1"/>
          </p:cNvSpPr>
          <p:nvPr>
            <p:ph idx="1"/>
          </p:nvPr>
        </p:nvSpPr>
        <p:spPr/>
        <p:txBody>
          <a:bodyPr>
            <a:normAutofit/>
          </a:bodyPr>
          <a:lstStyle/>
          <a:p>
            <a:pPr>
              <a:buNone/>
            </a:pPr>
            <a:r>
              <a:rPr lang="ro-RO" altLang="ro-RO" dirty="0" smtClean="0">
                <a:solidFill>
                  <a:schemeClr val="tx1">
                    <a:lumMod val="50000"/>
                    <a:lumOff val="50000"/>
                  </a:schemeClr>
                </a:solidFill>
                <a:effectLst>
                  <a:outerShdw blurRad="38100" dist="38100" dir="2700000" algn="tl">
                    <a:srgbClr val="000000">
                      <a:alpha val="43137"/>
                    </a:srgbClr>
                  </a:outerShdw>
                </a:effectLst>
              </a:rPr>
              <a:t> </a:t>
            </a:r>
            <a:r>
              <a:rPr lang="ro-RO" altLang="ro-RO" dirty="0">
                <a:solidFill>
                  <a:srgbClr val="FF0000"/>
                </a:solidFill>
                <a:effectLst>
                  <a:outerShdw blurRad="38100" dist="38100" dir="2700000" algn="tl">
                    <a:srgbClr val="000000">
                      <a:alpha val="43137"/>
                    </a:srgbClr>
                  </a:outerShdw>
                </a:effectLst>
              </a:rPr>
              <a:t>UN ATRIBUT CE NU E UID NU TREBUIE SĂ DEPINDĂ DE ALT ATRIBUT NON-UID.</a:t>
            </a:r>
            <a:endParaRPr lang="ro-RO" altLang="ro-RO" dirty="0" smtClean="0">
              <a:solidFill>
                <a:srgbClr val="FF0000"/>
              </a:solidFill>
            </a:endParaRPr>
          </a:p>
          <a:p>
            <a:r>
              <a:rPr lang="it-IT" dirty="0" smtClean="0"/>
              <a:t>Echivalent</a:t>
            </a:r>
            <a:r>
              <a:rPr lang="it-IT" dirty="0"/>
              <a:t>, putem spune că a treia formă normală este îndeplinită numai dacă nu exită dependenţe tranzitive. </a:t>
            </a:r>
            <a:r>
              <a:rPr lang="es-MX" dirty="0"/>
              <a:t>O dependenţă tranzitivă apare când un atribut al entităţii depinde de un atribut care nu este identificator </a:t>
            </a:r>
            <a:r>
              <a:rPr lang="es-MX" dirty="0" smtClean="0"/>
              <a:t>unic</a:t>
            </a:r>
          </a:p>
          <a:p>
            <a:r>
              <a:rPr lang="it-IT" dirty="0" smtClean="0"/>
              <a:t>Se notează </a:t>
            </a:r>
            <a:r>
              <a:rPr lang="it-IT" dirty="0"/>
              <a:t>3NF</a:t>
            </a:r>
            <a:endParaRPr lang="ro-RO" altLang="ro-RO" dirty="0" smtClean="0">
              <a:solidFill>
                <a:schemeClr val="tx1">
                  <a:lumMod val="50000"/>
                  <a:lumOff val="50000"/>
                </a:schemeClr>
              </a:solidFill>
              <a:effectLst>
                <a:outerShdw blurRad="38100" dist="38100" dir="2700000" algn="tl">
                  <a:srgbClr val="000000">
                    <a:alpha val="43137"/>
                  </a:srgbClr>
                </a:outerShdw>
              </a:effectLst>
            </a:endParaRPr>
          </a:p>
          <a:p>
            <a:pPr eaLnBrk="1" hangingPunct="1">
              <a:buFont typeface="Wingdings" panose="05000000000000000000" pitchFamily="2" charset="2"/>
              <a:buNone/>
            </a:pPr>
            <a:endParaRPr lang="ro-RO" altLang="ro-RO" dirty="0" smtClean="0"/>
          </a:p>
        </p:txBody>
      </p:sp>
      <p:sp>
        <p:nvSpPr>
          <p:cNvPr id="13316" name="Rectangle 4"/>
          <p:cNvSpPr>
            <a:spLocks noChangeArrowheads="1"/>
          </p:cNvSpPr>
          <p:nvPr/>
        </p:nvSpPr>
        <p:spPr bwMode="auto">
          <a:xfrm>
            <a:off x="1011239" y="2490135"/>
            <a:ext cx="7065962" cy="900765"/>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sz="2000">
                <a:solidFill>
                  <a:schemeClr val="tx1"/>
                </a:solidFill>
                <a:latin typeface="Arial" panose="020B0604020202020204" pitchFamily="34" charset="0"/>
              </a:defRPr>
            </a:lvl4pPr>
            <a:lvl5pPr marL="2057400" indent="-228600">
              <a:spcBef>
                <a:spcPct val="20000"/>
              </a:spcBef>
              <a:buClr>
                <a:schemeClr val="tx1"/>
              </a:buClr>
              <a:buSzPct val="6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9pPr>
          </a:lstStyle>
          <a:p>
            <a:pPr eaLnBrk="1" hangingPunct="1">
              <a:spcBef>
                <a:spcPct val="0"/>
              </a:spcBef>
              <a:buClrTx/>
              <a:buSzTx/>
              <a:buFontTx/>
              <a:buNone/>
            </a:pPr>
            <a:endParaRPr lang="ro-RO" altLang="ro-RO" sz="1800">
              <a:solidFill>
                <a:srgbClr val="FF0000"/>
              </a:solidFill>
            </a:endParaRPr>
          </a:p>
        </p:txBody>
      </p:sp>
    </p:spTree>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176866" y="915337"/>
            <a:ext cx="6798734" cy="660399"/>
          </a:xfrm>
        </p:spPr>
        <p:txBody>
          <a:bodyPr>
            <a:normAutofit fontScale="90000"/>
          </a:bodyPr>
          <a:lstStyle/>
          <a:p>
            <a:r>
              <a:rPr lang="en-US" dirty="0" err="1" smtClean="0"/>
              <a:t>Exemplul</a:t>
            </a:r>
            <a:r>
              <a:rPr lang="en-US" dirty="0" smtClean="0"/>
              <a:t> 1</a:t>
            </a:r>
            <a:endParaRPr lang="ro-RO" dirty="0"/>
          </a:p>
        </p:txBody>
      </p:sp>
      <p:sp>
        <p:nvSpPr>
          <p:cNvPr id="3" name="Substituent conținut 2"/>
          <p:cNvSpPr>
            <a:spLocks noGrp="1"/>
          </p:cNvSpPr>
          <p:nvPr>
            <p:ph idx="1"/>
          </p:nvPr>
        </p:nvSpPr>
        <p:spPr>
          <a:xfrm>
            <a:off x="1087964" y="1575736"/>
            <a:ext cx="6798736" cy="2739001"/>
          </a:xfrm>
        </p:spPr>
        <p:txBody>
          <a:bodyPr/>
          <a:lstStyle/>
          <a:p>
            <a:r>
              <a:rPr lang="it-IT" dirty="0"/>
              <a:t>Considerăm o entitate CARTE în care să reţinem date referitoare la cărţi şi autorii lor: titlu, editura, an apariţie, codul ISBN, nume autor, data </a:t>
            </a:r>
            <a:r>
              <a:rPr lang="it-IT" dirty="0" smtClean="0"/>
              <a:t>naşterii</a:t>
            </a:r>
          </a:p>
          <a:p>
            <a:pPr marL="0" indent="0">
              <a:buNone/>
            </a:pPr>
            <a:endParaRPr lang="ro-RO" dirty="0"/>
          </a:p>
        </p:txBody>
      </p:sp>
      <p:pic>
        <p:nvPicPr>
          <p:cNvPr id="6" name="Imagine 5"/>
          <p:cNvPicPr>
            <a:picLocks noChangeAspect="1"/>
          </p:cNvPicPr>
          <p:nvPr/>
        </p:nvPicPr>
        <p:blipFill>
          <a:blip r:embed="rId2"/>
          <a:stretch>
            <a:fillRect/>
          </a:stretch>
        </p:blipFill>
        <p:spPr>
          <a:xfrm>
            <a:off x="-257467" y="3252268"/>
            <a:ext cx="6010470" cy="1276710"/>
          </a:xfrm>
          <a:prstGeom prst="rect">
            <a:avLst/>
          </a:prstGeom>
        </p:spPr>
      </p:pic>
      <p:sp>
        <p:nvSpPr>
          <p:cNvPr id="7" name="Dreptunghi 6"/>
          <p:cNvSpPr/>
          <p:nvPr/>
        </p:nvSpPr>
        <p:spPr>
          <a:xfrm>
            <a:off x="785687" y="4528978"/>
            <a:ext cx="2921065" cy="1323439"/>
          </a:xfrm>
          <a:prstGeom prst="rect">
            <a:avLst/>
          </a:prstGeom>
        </p:spPr>
        <p:txBody>
          <a:bodyPr wrap="square">
            <a:spAutoFit/>
          </a:bodyPr>
          <a:lstStyle/>
          <a:p>
            <a:pPr algn="just">
              <a:spcAft>
                <a:spcPts val="0"/>
              </a:spcAft>
            </a:pPr>
            <a:r>
              <a:rPr lang="it-IT" sz="1600" dirty="0">
                <a:latin typeface="Times New Roman" panose="02020603050405020304" pitchFamily="18" charset="0"/>
                <a:ea typeface="Times New Roman" panose="02020603050405020304" pitchFamily="18" charset="0"/>
                <a:cs typeface="Arial" panose="020B0604020202020204" pitchFamily="34" charset="0"/>
              </a:rPr>
              <a:t>Această entitate nu respectă a treia formă normală, deoarece atributele “</a:t>
            </a:r>
            <a:r>
              <a:rPr lang="it-IT" sz="1600" b="1" dirty="0">
                <a:latin typeface="Times New Roman" panose="02020603050405020304" pitchFamily="18" charset="0"/>
                <a:ea typeface="Times New Roman" panose="02020603050405020304" pitchFamily="18" charset="0"/>
                <a:cs typeface="Arial" panose="020B0604020202020204" pitchFamily="34" charset="0"/>
              </a:rPr>
              <a:t>auto</a:t>
            </a:r>
            <a:r>
              <a:rPr lang="it-IT" sz="1600" dirty="0">
                <a:latin typeface="Times New Roman" panose="02020603050405020304" pitchFamily="18" charset="0"/>
                <a:ea typeface="Times New Roman" panose="02020603050405020304" pitchFamily="18" charset="0"/>
                <a:cs typeface="Arial" panose="020B0604020202020204" pitchFamily="34" charset="0"/>
              </a:rPr>
              <a:t>” şi “</a:t>
            </a:r>
            <a:r>
              <a:rPr lang="it-IT" sz="1600" b="1" dirty="0">
                <a:latin typeface="Times New Roman" panose="02020603050405020304" pitchFamily="18" charset="0"/>
                <a:ea typeface="Times New Roman" panose="02020603050405020304" pitchFamily="18" charset="0"/>
                <a:cs typeface="Arial" panose="020B0604020202020204" pitchFamily="34" charset="0"/>
              </a:rPr>
              <a:t>data naşterii</a:t>
            </a:r>
            <a:r>
              <a:rPr lang="it-IT" sz="1600" dirty="0">
                <a:latin typeface="Times New Roman" panose="02020603050405020304" pitchFamily="18" charset="0"/>
                <a:ea typeface="Times New Roman" panose="02020603050405020304" pitchFamily="18" charset="0"/>
                <a:cs typeface="Arial" panose="020B0604020202020204" pitchFamily="34" charset="0"/>
              </a:rPr>
              <a:t>” </a:t>
            </a:r>
            <a:r>
              <a:rPr lang="it-IT" sz="1600" b="1" dirty="0">
                <a:solidFill>
                  <a:srgbClr val="FF0000"/>
                </a:solidFill>
                <a:latin typeface="Times New Roman" panose="02020603050405020304" pitchFamily="18" charset="0"/>
                <a:ea typeface="Times New Roman" panose="02020603050405020304" pitchFamily="18" charset="0"/>
                <a:cs typeface="Arial" panose="020B0604020202020204" pitchFamily="34" charset="0"/>
              </a:rPr>
              <a:t>nu depind </a:t>
            </a:r>
            <a:r>
              <a:rPr lang="it-IT" sz="1600" dirty="0">
                <a:latin typeface="Times New Roman" panose="02020603050405020304" pitchFamily="18" charset="0"/>
                <a:ea typeface="Times New Roman" panose="02020603050405020304" pitchFamily="18" charset="0"/>
                <a:cs typeface="Arial" panose="020B0604020202020204" pitchFamily="34" charset="0"/>
              </a:rPr>
              <a:t>de unicul identificator “</a:t>
            </a:r>
            <a:r>
              <a:rPr lang="it-IT" sz="1600" b="1" dirty="0">
                <a:latin typeface="Times New Roman" panose="02020603050405020304" pitchFamily="18" charset="0"/>
                <a:ea typeface="Times New Roman" panose="02020603050405020304" pitchFamily="18" charset="0"/>
                <a:cs typeface="Arial" panose="020B0604020202020204" pitchFamily="34" charset="0"/>
              </a:rPr>
              <a:t>ISBN</a:t>
            </a:r>
            <a:r>
              <a:rPr lang="it-IT" sz="1600" dirty="0">
                <a:latin typeface="Times New Roman" panose="02020603050405020304" pitchFamily="18" charset="0"/>
                <a:ea typeface="Times New Roman" panose="02020603050405020304" pitchFamily="18" charset="0"/>
                <a:cs typeface="Arial" panose="020B0604020202020204" pitchFamily="34" charset="0"/>
              </a:rPr>
              <a:t>”. </a:t>
            </a:r>
            <a:endParaRPr lang="ro-RO" sz="1100" dirty="0">
              <a:effectLst/>
              <a:latin typeface="Verdana" panose="020B0604030504040204" pitchFamily="34" charset="0"/>
              <a:ea typeface="Times New Roman" panose="02020603050405020304" pitchFamily="18" charset="0"/>
              <a:cs typeface="Arial" panose="020B0604020202020204" pitchFamily="34" charset="0"/>
            </a:endParaRPr>
          </a:p>
        </p:txBody>
      </p:sp>
      <p:sp>
        <p:nvSpPr>
          <p:cNvPr id="8" name="Rectangle 14"/>
          <p:cNvSpPr>
            <a:spLocks noChangeArrowheads="1"/>
          </p:cNvSpPr>
          <p:nvPr/>
        </p:nvSpPr>
        <p:spPr bwMode="auto">
          <a:xfrm>
            <a:off x="3514725" y="407146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grpSp>
        <p:nvGrpSpPr>
          <p:cNvPr id="9" name="Group 3"/>
          <p:cNvGrpSpPr>
            <a:grpSpLocks noChangeAspect="1"/>
          </p:cNvGrpSpPr>
          <p:nvPr/>
        </p:nvGrpSpPr>
        <p:grpSpPr bwMode="auto">
          <a:xfrm>
            <a:off x="3257550" y="3286036"/>
            <a:ext cx="5886450" cy="1400263"/>
            <a:chOff x="1418" y="7746"/>
            <a:chExt cx="9270" cy="1620"/>
          </a:xfrm>
        </p:grpSpPr>
        <p:sp>
          <p:nvSpPr>
            <p:cNvPr id="10" name="AutoShape 13"/>
            <p:cNvSpPr>
              <a:spLocks noChangeAspect="1" noChangeArrowheads="1" noTextEdit="1"/>
            </p:cNvSpPr>
            <p:nvPr/>
          </p:nvSpPr>
          <p:spPr bwMode="auto">
            <a:xfrm>
              <a:off x="1418" y="7746"/>
              <a:ext cx="9270" cy="162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grpSp>
          <p:nvGrpSpPr>
            <p:cNvPr id="11" name="Group 4"/>
            <p:cNvGrpSpPr>
              <a:grpSpLocks/>
            </p:cNvGrpSpPr>
            <p:nvPr/>
          </p:nvGrpSpPr>
          <p:grpSpPr bwMode="auto">
            <a:xfrm>
              <a:off x="2498" y="7746"/>
              <a:ext cx="6930" cy="1440"/>
              <a:chOff x="1598" y="7746"/>
              <a:chExt cx="6930" cy="1440"/>
            </a:xfrm>
          </p:grpSpPr>
          <p:sp>
            <p:nvSpPr>
              <p:cNvPr id="12" name="Text Box 12"/>
              <p:cNvSpPr txBox="1">
                <a:spLocks noChangeArrowheads="1"/>
              </p:cNvSpPr>
              <p:nvPr/>
            </p:nvSpPr>
            <p:spPr bwMode="auto">
              <a:xfrm>
                <a:off x="5198" y="8647"/>
                <a:ext cx="1080" cy="358"/>
              </a:xfrm>
              <a:prstGeom prst="rect">
                <a:avLst/>
              </a:prstGeom>
              <a:solidFill>
                <a:srgbClr val="C0C0C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să scrie</a:t>
                </a: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3" name="Text Box 11"/>
              <p:cNvSpPr txBox="1">
                <a:spLocks noChangeArrowheads="1"/>
              </p:cNvSpPr>
              <p:nvPr/>
            </p:nvSpPr>
            <p:spPr bwMode="auto">
              <a:xfrm>
                <a:off x="3758" y="7927"/>
                <a:ext cx="1531" cy="360"/>
              </a:xfrm>
              <a:prstGeom prst="rect">
                <a:avLst/>
              </a:prstGeom>
              <a:solidFill>
                <a:srgbClr val="C0C0C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să fie scrisă</a:t>
                </a: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4" name="AutoShape 10"/>
              <p:cNvSpPr>
                <a:spLocks noChangeArrowheads="1"/>
              </p:cNvSpPr>
              <p:nvPr/>
            </p:nvSpPr>
            <p:spPr bwMode="auto">
              <a:xfrm>
                <a:off x="1598" y="7746"/>
                <a:ext cx="2249" cy="1440"/>
              </a:xfrm>
              <a:prstGeom prst="roundRect">
                <a:avLst>
                  <a:gd name="adj" fmla="val 16667"/>
                </a:avLst>
              </a:prstGeom>
              <a:solidFill>
                <a:srgbClr val="C0C0C0">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1"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CARTE</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#ISBN</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*titlu</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*editura</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*an apariţie</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5" name="AutoShape 9"/>
              <p:cNvSpPr>
                <a:spLocks noChangeArrowheads="1"/>
              </p:cNvSpPr>
              <p:nvPr/>
            </p:nvSpPr>
            <p:spPr bwMode="auto">
              <a:xfrm>
                <a:off x="6278" y="7746"/>
                <a:ext cx="2250" cy="1260"/>
              </a:xfrm>
              <a:prstGeom prst="roundRect">
                <a:avLst>
                  <a:gd name="adj" fmla="val 16667"/>
                </a:avLst>
              </a:prstGeom>
              <a:solidFill>
                <a:srgbClr val="C0C0C0">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1"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AUTOR</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#id_autor</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*nume autor</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*data naşterii</a:t>
                </a: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6" name="Line 8"/>
              <p:cNvSpPr>
                <a:spLocks noChangeShapeType="1"/>
              </p:cNvSpPr>
              <p:nvPr/>
            </p:nvSpPr>
            <p:spPr bwMode="auto">
              <a:xfrm flipV="1">
                <a:off x="3848" y="8466"/>
                <a:ext cx="1170"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sp>
            <p:nvSpPr>
              <p:cNvPr id="17" name="Line 7"/>
              <p:cNvSpPr>
                <a:spLocks noChangeShapeType="1"/>
              </p:cNvSpPr>
              <p:nvPr/>
            </p:nvSpPr>
            <p:spPr bwMode="auto">
              <a:xfrm>
                <a:off x="5018" y="8466"/>
                <a:ext cx="1260" cy="1"/>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sp>
            <p:nvSpPr>
              <p:cNvPr id="18" name="Line 6"/>
              <p:cNvSpPr>
                <a:spLocks noChangeShapeType="1"/>
              </p:cNvSpPr>
              <p:nvPr/>
            </p:nvSpPr>
            <p:spPr bwMode="auto">
              <a:xfrm>
                <a:off x="3848" y="8287"/>
                <a:ext cx="36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sp>
            <p:nvSpPr>
              <p:cNvPr id="19" name="Line 5"/>
              <p:cNvSpPr>
                <a:spLocks noChangeShapeType="1"/>
              </p:cNvSpPr>
              <p:nvPr/>
            </p:nvSpPr>
            <p:spPr bwMode="auto">
              <a:xfrm flipH="1">
                <a:off x="3848" y="8467"/>
                <a:ext cx="36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grpSp>
      </p:grpSp>
      <p:sp>
        <p:nvSpPr>
          <p:cNvPr id="21" name="CasetăText 20"/>
          <p:cNvSpPr txBox="1"/>
          <p:nvPr/>
        </p:nvSpPr>
        <p:spPr>
          <a:xfrm>
            <a:off x="3943350" y="4646918"/>
            <a:ext cx="5000313" cy="1323439"/>
          </a:xfrm>
          <a:prstGeom prst="rect">
            <a:avLst/>
          </a:prstGeom>
          <a:noFill/>
        </p:spPr>
        <p:txBody>
          <a:bodyPr wrap="square" rtlCol="0">
            <a:spAutoFit/>
          </a:bodyPr>
          <a:lstStyle/>
          <a:p>
            <a:r>
              <a:rPr lang="it-IT" sz="1600" dirty="0"/>
              <a:t>Pentru a fi în 3NF entitatea trebuie divizată în </a:t>
            </a:r>
            <a:endParaRPr lang="it-IT" sz="1600" dirty="0" smtClean="0"/>
          </a:p>
          <a:p>
            <a:r>
              <a:rPr lang="it-IT" sz="1600" dirty="0" smtClean="0"/>
              <a:t>două </a:t>
            </a:r>
            <a:r>
              <a:rPr lang="it-IT" sz="1600" dirty="0"/>
              <a:t>entităţi, una care conţine date </a:t>
            </a:r>
            <a:r>
              <a:rPr lang="it-IT" sz="1600" dirty="0" smtClean="0"/>
              <a:t>referitoare</a:t>
            </a:r>
          </a:p>
          <a:p>
            <a:r>
              <a:rPr lang="it-IT" sz="1600" dirty="0" smtClean="0"/>
              <a:t> </a:t>
            </a:r>
            <a:r>
              <a:rPr lang="it-IT" sz="1600" dirty="0"/>
              <a:t>la cărţi şi una care conţine date referitoare la autori</a:t>
            </a:r>
            <a:r>
              <a:rPr lang="it-IT" sz="1600" dirty="0" smtClean="0"/>
              <a:t>.</a:t>
            </a:r>
          </a:p>
          <a:p>
            <a:r>
              <a:rPr lang="it-IT" sz="1600" dirty="0" smtClean="0"/>
              <a:t> </a:t>
            </a:r>
            <a:r>
              <a:rPr lang="ro-RO" sz="1600" dirty="0"/>
              <a:t>Î</a:t>
            </a:r>
            <a:r>
              <a:rPr lang="it-IT" sz="1600" dirty="0"/>
              <a:t>ntre cele două entităţi este o relaţie M:1.</a:t>
            </a:r>
            <a:endParaRPr lang="ro-RO" sz="1600" dirty="0"/>
          </a:p>
          <a:p>
            <a:endParaRPr lang="ro-RO" sz="1600" dirty="0"/>
          </a:p>
        </p:txBody>
      </p:sp>
    </p:spTree>
    <p:extLst>
      <p:ext uri="{BB962C8B-B14F-4D97-AF65-F5344CB8AC3E}">
        <p14:creationId xmlns:p14="http://schemas.microsoft.com/office/powerpoint/2010/main" val="1464197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lstStyle/>
          <a:p>
            <a:pPr eaLnBrk="1" hangingPunct="1"/>
            <a:r>
              <a:rPr lang="en-US" altLang="ro-RO" dirty="0" smtClean="0"/>
              <a:t>NORMALIZARE</a:t>
            </a:r>
            <a:endParaRPr lang="ro-RO" altLang="ro-RO" dirty="0" smtClean="0"/>
          </a:p>
        </p:txBody>
      </p:sp>
      <p:sp>
        <p:nvSpPr>
          <p:cNvPr id="4099" name="Rectangle 3"/>
          <p:cNvSpPr>
            <a:spLocks noGrp="1" noChangeArrowheads="1"/>
          </p:cNvSpPr>
          <p:nvPr>
            <p:ph idx="1"/>
          </p:nvPr>
        </p:nvSpPr>
        <p:spPr/>
        <p:txBody>
          <a:bodyPr/>
          <a:lstStyle/>
          <a:p>
            <a:pPr eaLnBrk="1" hangingPunct="1">
              <a:buFont typeface="Wingdings" panose="05000000000000000000" pitchFamily="2" charset="2"/>
              <a:buNone/>
            </a:pPr>
            <a:r>
              <a:rPr lang="ro-RO" altLang="ro-RO" dirty="0" smtClean="0"/>
              <a:t>   Normalizarea se referă la procesul de creare a unei structuri </a:t>
            </a:r>
            <a:r>
              <a:rPr lang="ro-RO" altLang="ro-RO" dirty="0" err="1" smtClean="0"/>
              <a:t>relaţionale</a:t>
            </a:r>
            <a:r>
              <a:rPr lang="ro-RO" altLang="ro-RO" dirty="0" smtClean="0"/>
              <a:t> eficiente, flexibile care </a:t>
            </a:r>
            <a:r>
              <a:rPr lang="ro-RO" altLang="ro-RO" dirty="0" err="1" smtClean="0"/>
              <a:t>aşează</a:t>
            </a:r>
            <a:r>
              <a:rPr lang="ro-RO" altLang="ro-RO" dirty="0" smtClean="0"/>
              <a:t> fiecare dată într-un singur loc, care este </a:t>
            </a:r>
            <a:r>
              <a:rPr lang="ro-RO" altLang="ro-RO" dirty="0" err="1" smtClean="0"/>
              <a:t>şi</a:t>
            </a:r>
            <a:r>
              <a:rPr lang="ro-RO" altLang="ro-RO" dirty="0" smtClean="0"/>
              <a:t> cel mai potrivit loc, astfel încât </a:t>
            </a:r>
            <a:r>
              <a:rPr lang="ro-RO" altLang="ro-RO" dirty="0" err="1" smtClean="0"/>
              <a:t>operaţiile</a:t>
            </a:r>
            <a:r>
              <a:rPr lang="ro-RO" altLang="ro-RO" dirty="0" smtClean="0"/>
              <a:t> de adăugare, modificare, </a:t>
            </a:r>
            <a:r>
              <a:rPr lang="ro-RO" altLang="ro-RO" dirty="0" err="1" smtClean="0"/>
              <a:t>ştergere</a:t>
            </a:r>
            <a:r>
              <a:rPr lang="ro-RO" altLang="ro-RO" dirty="0" smtClean="0"/>
              <a:t> să se facă într-un singur tabel.</a:t>
            </a:r>
          </a:p>
          <a:p>
            <a:pPr eaLnBrk="1" hangingPunct="1">
              <a:buFont typeface="Wingdings" panose="05000000000000000000" pitchFamily="2" charset="2"/>
              <a:buNone/>
            </a:pPr>
            <a:endParaRPr lang="ro-RO" altLang="ro-RO" dirty="0" smtClean="0"/>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176866" y="915338"/>
            <a:ext cx="6798734" cy="713438"/>
          </a:xfrm>
        </p:spPr>
        <p:txBody>
          <a:bodyPr/>
          <a:lstStyle/>
          <a:p>
            <a:r>
              <a:rPr lang="en-US" dirty="0" err="1" smtClean="0"/>
              <a:t>Exemplul</a:t>
            </a:r>
            <a:r>
              <a:rPr lang="en-US" dirty="0" smtClean="0"/>
              <a:t> 2</a:t>
            </a:r>
            <a:endParaRPr lang="ro-RO" dirty="0"/>
          </a:p>
        </p:txBody>
      </p:sp>
      <p:sp>
        <p:nvSpPr>
          <p:cNvPr id="3" name="Substituent conținut 2"/>
          <p:cNvSpPr>
            <a:spLocks noGrp="1"/>
          </p:cNvSpPr>
          <p:nvPr>
            <p:ph idx="1"/>
          </p:nvPr>
        </p:nvSpPr>
        <p:spPr>
          <a:xfrm>
            <a:off x="929216" y="1880535"/>
            <a:ext cx="6798736" cy="3444997"/>
          </a:xfrm>
        </p:spPr>
        <p:txBody>
          <a:bodyPr/>
          <a:lstStyle/>
          <a:p>
            <a:r>
              <a:rPr lang="it-IT" dirty="0">
                <a:ea typeface="Times New Roman" panose="02020603050405020304" pitchFamily="18" charset="0"/>
              </a:rPr>
              <a:t>M</a:t>
            </a:r>
            <a:r>
              <a:rPr lang="it-IT" dirty="0">
                <a:latin typeface="Times New Roman" panose="02020603050405020304" pitchFamily="18" charset="0"/>
                <a:ea typeface="Times New Roman" panose="02020603050405020304" pitchFamily="18" charset="0"/>
              </a:rPr>
              <a:t>ai mulţi studenţi trebuie să prezinte lucrarea de </a:t>
            </a:r>
            <a:r>
              <a:rPr lang="it-IT" dirty="0" smtClean="0">
                <a:latin typeface="Times New Roman" panose="02020603050405020304" pitchFamily="18" charset="0"/>
                <a:ea typeface="Times New Roman" panose="02020603050405020304" pitchFamily="18" charset="0"/>
              </a:rPr>
              <a:t>licent</a:t>
            </a:r>
            <a:r>
              <a:rPr lang="ro-RO" dirty="0" smtClean="0">
                <a:latin typeface="Times New Roman" panose="02020603050405020304" pitchFamily="18" charset="0"/>
                <a:ea typeface="Times New Roman" panose="02020603050405020304" pitchFamily="18" charset="0"/>
              </a:rPr>
              <a:t>ă</a:t>
            </a:r>
            <a:r>
              <a:rPr lang="it-IT" dirty="0" smtClean="0">
                <a:latin typeface="Times New Roman" panose="02020603050405020304" pitchFamily="18" charset="0"/>
                <a:ea typeface="Times New Roman" panose="02020603050405020304" pitchFamily="18" charset="0"/>
              </a:rPr>
              <a:t>, </a:t>
            </a:r>
            <a:r>
              <a:rPr lang="ro-RO" dirty="0" smtClean="0">
                <a:latin typeface="Times New Roman" panose="02020603050405020304" pitchFamily="18" charset="0"/>
                <a:ea typeface="Times New Roman" panose="02020603050405020304" pitchFamily="18" charset="0"/>
              </a:rPr>
              <a:t>pentru care memoram numele si prof. coordonator.</a:t>
            </a:r>
          </a:p>
          <a:p>
            <a:endParaRPr lang="ro-RO" dirty="0"/>
          </a:p>
          <a:p>
            <a:endParaRPr lang="ro-RO" dirty="0"/>
          </a:p>
        </p:txBody>
      </p:sp>
      <p:sp>
        <p:nvSpPr>
          <p:cNvPr id="5" name="Rectangle 4"/>
          <p:cNvSpPr>
            <a:spLocks noChangeArrowheads="1"/>
          </p:cNvSpPr>
          <p:nvPr/>
        </p:nvSpPr>
        <p:spPr bwMode="auto">
          <a:xfrm>
            <a:off x="-95250" y="514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grpSp>
        <p:nvGrpSpPr>
          <p:cNvPr id="6" name="Group 1"/>
          <p:cNvGrpSpPr>
            <a:grpSpLocks noChangeAspect="1"/>
          </p:cNvGrpSpPr>
          <p:nvPr/>
        </p:nvGrpSpPr>
        <p:grpSpPr bwMode="auto">
          <a:xfrm>
            <a:off x="1695450" y="2848393"/>
            <a:ext cx="4057650" cy="1028700"/>
            <a:chOff x="851" y="6758"/>
            <a:chExt cx="6390" cy="1620"/>
          </a:xfrm>
        </p:grpSpPr>
        <p:sp>
          <p:nvSpPr>
            <p:cNvPr id="7" name="AutoShape 3"/>
            <p:cNvSpPr>
              <a:spLocks noChangeAspect="1" noChangeArrowheads="1" noTextEdit="1"/>
            </p:cNvSpPr>
            <p:nvPr/>
          </p:nvSpPr>
          <p:spPr bwMode="auto">
            <a:xfrm>
              <a:off x="851" y="6758"/>
              <a:ext cx="6390" cy="162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sp>
          <p:nvSpPr>
            <p:cNvPr id="8" name="AutoShape 2"/>
            <p:cNvSpPr>
              <a:spLocks noChangeArrowheads="1"/>
            </p:cNvSpPr>
            <p:nvPr/>
          </p:nvSpPr>
          <p:spPr bwMode="auto">
            <a:xfrm>
              <a:off x="3551" y="6758"/>
              <a:ext cx="2250" cy="1440"/>
            </a:xfrm>
            <a:prstGeom prst="roundRect">
              <a:avLst>
                <a:gd name="adj" fmla="val 16667"/>
              </a:avLst>
            </a:prstGeom>
            <a:solidFill>
              <a:srgbClr val="C0C0C0">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LICENȚA</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
              </a:r>
              <a:r>
                <a:rPr kumimoji="0" lang="ro-RO" altLang="ro-RO" sz="900" b="0"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id</a:t>
              </a: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 student</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*nume student</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*titlu</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*nume profesor</a:t>
              </a:r>
              <a:endParaRPr kumimoji="0" lang="ro-RO" altLang="ro-RO" sz="1800" b="0" i="0" u="none" strike="noStrike" cap="none" normalizeH="0" baseline="0" dirty="0" smtClean="0">
                <a:ln>
                  <a:noFill/>
                </a:ln>
                <a:solidFill>
                  <a:schemeClr val="tx1"/>
                </a:solidFill>
                <a:effectLst/>
                <a:latin typeface="Arial" panose="020B0604020202020204" pitchFamily="34" charset="0"/>
              </a:endParaRPr>
            </a:p>
          </p:txBody>
        </p:sp>
      </p:grpSp>
      <p:sp>
        <p:nvSpPr>
          <p:cNvPr id="9" name="Rectangle 17"/>
          <p:cNvSpPr>
            <a:spLocks noChangeArrowheads="1"/>
          </p:cNvSpPr>
          <p:nvPr/>
        </p:nvSpPr>
        <p:spPr bwMode="auto">
          <a:xfrm>
            <a:off x="1419225" y="432887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grpSp>
        <p:nvGrpSpPr>
          <p:cNvPr id="10" name="Group 6"/>
          <p:cNvGrpSpPr>
            <a:grpSpLocks noChangeAspect="1"/>
          </p:cNvGrpSpPr>
          <p:nvPr/>
        </p:nvGrpSpPr>
        <p:grpSpPr bwMode="auto">
          <a:xfrm>
            <a:off x="1419225" y="4328877"/>
            <a:ext cx="5886450" cy="914400"/>
            <a:chOff x="1418" y="2884"/>
            <a:chExt cx="9270" cy="1440"/>
          </a:xfrm>
        </p:grpSpPr>
        <p:sp>
          <p:nvSpPr>
            <p:cNvPr id="11" name="AutoShape 16"/>
            <p:cNvSpPr>
              <a:spLocks noChangeAspect="1" noChangeArrowheads="1" noTextEdit="1"/>
            </p:cNvSpPr>
            <p:nvPr/>
          </p:nvSpPr>
          <p:spPr bwMode="auto">
            <a:xfrm>
              <a:off x="1418" y="2884"/>
              <a:ext cx="9270" cy="14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grpSp>
          <p:nvGrpSpPr>
            <p:cNvPr id="12" name="Group 7"/>
            <p:cNvGrpSpPr>
              <a:grpSpLocks/>
            </p:cNvGrpSpPr>
            <p:nvPr/>
          </p:nvGrpSpPr>
          <p:grpSpPr bwMode="auto">
            <a:xfrm>
              <a:off x="2588" y="3184"/>
              <a:ext cx="7290" cy="1080"/>
              <a:chOff x="1418" y="3064"/>
              <a:chExt cx="7290" cy="1080"/>
            </a:xfrm>
          </p:grpSpPr>
          <p:sp>
            <p:nvSpPr>
              <p:cNvPr id="13" name="Text Box 15"/>
              <p:cNvSpPr txBox="1">
                <a:spLocks noChangeArrowheads="1"/>
              </p:cNvSpPr>
              <p:nvPr/>
            </p:nvSpPr>
            <p:spPr bwMode="auto">
              <a:xfrm>
                <a:off x="4838" y="3786"/>
                <a:ext cx="1710" cy="358"/>
              </a:xfrm>
              <a:prstGeom prst="rect">
                <a:avLst/>
              </a:prstGeom>
              <a:solidFill>
                <a:srgbClr val="C0C0C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să coordoneze</a:t>
                </a: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4" name="Text Box 14"/>
              <p:cNvSpPr txBox="1">
                <a:spLocks noChangeArrowheads="1"/>
              </p:cNvSpPr>
              <p:nvPr/>
            </p:nvSpPr>
            <p:spPr bwMode="auto">
              <a:xfrm>
                <a:off x="3578" y="3065"/>
                <a:ext cx="1890" cy="361"/>
              </a:xfrm>
              <a:prstGeom prst="rect">
                <a:avLst/>
              </a:prstGeom>
              <a:solidFill>
                <a:srgbClr val="C0C0C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să fie coordonată</a:t>
                </a: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5" name="AutoShape 13"/>
              <p:cNvSpPr>
                <a:spLocks noChangeArrowheads="1"/>
              </p:cNvSpPr>
              <p:nvPr/>
            </p:nvSpPr>
            <p:spPr bwMode="auto">
              <a:xfrm>
                <a:off x="1418" y="3064"/>
                <a:ext cx="2249" cy="1080"/>
              </a:xfrm>
              <a:prstGeom prst="roundRect">
                <a:avLst>
                  <a:gd name="adj" fmla="val 16667"/>
                </a:avLst>
              </a:prstGeom>
              <a:solidFill>
                <a:srgbClr val="C0C0C0">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lvl="0"/>
                <a:r>
                  <a:rPr lang="ro-RO" altLang="ro-RO" sz="900" b="1" dirty="0">
                    <a:latin typeface="Verdana" panose="020B0604030504040204" pitchFamily="34" charset="0"/>
                    <a:ea typeface="Times New Roman" panose="02020603050405020304" pitchFamily="18" charset="0"/>
                    <a:cs typeface="Arial" panose="020B0604020202020204" pitchFamily="34" charset="0"/>
                  </a:rPr>
                  <a:t>LICENȚA</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a:t>
                </a:r>
                <a:r>
                  <a:rPr kumimoji="0" lang="ro-RO" altLang="ro-RO" sz="900" b="0"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id</a:t>
                </a: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 student</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*nume student</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*titlu</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800" b="0" i="0" u="none" strike="noStrike" cap="none" normalizeH="0" baseline="0" dirty="0" smtClean="0">
                  <a:ln>
                    <a:noFill/>
                  </a:ln>
                  <a:solidFill>
                    <a:schemeClr val="tx1"/>
                  </a:solidFill>
                  <a:effectLst/>
                  <a:latin typeface="Arial" panose="020B0604020202020204" pitchFamily="34" charset="0"/>
                </a:endParaRPr>
              </a:p>
            </p:txBody>
          </p:sp>
          <p:sp>
            <p:nvSpPr>
              <p:cNvPr id="16" name="AutoShape 12"/>
              <p:cNvSpPr>
                <a:spLocks noChangeArrowheads="1"/>
              </p:cNvSpPr>
              <p:nvPr/>
            </p:nvSpPr>
            <p:spPr bwMode="auto">
              <a:xfrm>
                <a:off x="6458" y="3064"/>
                <a:ext cx="2250" cy="1080"/>
              </a:xfrm>
              <a:prstGeom prst="roundRect">
                <a:avLst>
                  <a:gd name="adj" fmla="val 16667"/>
                </a:avLst>
              </a:prstGeom>
              <a:solidFill>
                <a:srgbClr val="C0C0C0">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1"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PROFESOR</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#id profesor</a:t>
                </a:r>
                <a:endParaRPr kumimoji="0" lang="ro-RO" altLang="ro-RO"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*nume profesor</a:t>
                </a:r>
                <a:endParaRPr kumimoji="0" lang="ro-RO" altLang="ro-RO" sz="1800" b="0" i="0" u="none" strike="noStrike" cap="none" normalizeH="0" baseline="0" smtClean="0">
                  <a:ln>
                    <a:noFill/>
                  </a:ln>
                  <a:solidFill>
                    <a:schemeClr val="tx1"/>
                  </a:solidFill>
                  <a:effectLst/>
                  <a:latin typeface="Arial" panose="020B0604020202020204" pitchFamily="34" charset="0"/>
                </a:endParaRPr>
              </a:p>
            </p:txBody>
          </p:sp>
          <p:sp>
            <p:nvSpPr>
              <p:cNvPr id="17" name="Line 11"/>
              <p:cNvSpPr>
                <a:spLocks noChangeShapeType="1"/>
              </p:cNvSpPr>
              <p:nvPr/>
            </p:nvSpPr>
            <p:spPr bwMode="auto">
              <a:xfrm flipV="1">
                <a:off x="3669" y="3604"/>
                <a:ext cx="152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sp>
            <p:nvSpPr>
              <p:cNvPr id="18" name="Line 10"/>
              <p:cNvSpPr>
                <a:spLocks noChangeShapeType="1"/>
              </p:cNvSpPr>
              <p:nvPr/>
            </p:nvSpPr>
            <p:spPr bwMode="auto">
              <a:xfrm>
                <a:off x="5288" y="3604"/>
                <a:ext cx="1260" cy="2"/>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sp>
            <p:nvSpPr>
              <p:cNvPr id="19" name="Line 9"/>
              <p:cNvSpPr>
                <a:spLocks noChangeShapeType="1"/>
              </p:cNvSpPr>
              <p:nvPr/>
            </p:nvSpPr>
            <p:spPr bwMode="auto">
              <a:xfrm>
                <a:off x="3669" y="3426"/>
                <a:ext cx="359" cy="17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sp>
            <p:nvSpPr>
              <p:cNvPr id="20" name="Line 8"/>
              <p:cNvSpPr>
                <a:spLocks noChangeShapeType="1"/>
              </p:cNvSpPr>
              <p:nvPr/>
            </p:nvSpPr>
            <p:spPr bwMode="auto">
              <a:xfrm flipH="1">
                <a:off x="3669" y="3605"/>
                <a:ext cx="359" cy="18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o-RO"/>
              </a:p>
            </p:txBody>
          </p:sp>
        </p:grpSp>
      </p:grpSp>
    </p:spTree>
    <p:extLst>
      <p:ext uri="{BB962C8B-B14F-4D97-AF65-F5344CB8AC3E}">
        <p14:creationId xmlns:p14="http://schemas.microsoft.com/office/powerpoint/2010/main" val="21372256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a:xfrm>
            <a:off x="1176866" y="915337"/>
            <a:ext cx="6798734" cy="684863"/>
          </a:xfrm>
        </p:spPr>
        <p:txBody>
          <a:bodyPr>
            <a:normAutofit fontScale="90000"/>
          </a:bodyPr>
          <a:lstStyle/>
          <a:p>
            <a:pPr eaLnBrk="1" hangingPunct="1"/>
            <a:r>
              <a:rPr lang="ro-RO" altLang="ro-RO" dirty="0" smtClean="0"/>
              <a:t>Exemplul 3</a:t>
            </a:r>
            <a:endParaRPr lang="ro-RO" altLang="ro-RO" dirty="0" smtClean="0"/>
          </a:p>
        </p:txBody>
      </p:sp>
      <p:sp>
        <p:nvSpPr>
          <p:cNvPr id="14339" name="Rectangle 3"/>
          <p:cNvSpPr>
            <a:spLocks noGrp="1" noChangeArrowheads="1"/>
          </p:cNvSpPr>
          <p:nvPr>
            <p:ph idx="1"/>
          </p:nvPr>
        </p:nvSpPr>
        <p:spPr>
          <a:xfrm>
            <a:off x="838201" y="2362200"/>
            <a:ext cx="3575180" cy="3724275"/>
          </a:xfrm>
        </p:spPr>
        <p:txBody>
          <a:bodyPr>
            <a:normAutofit lnSpcReduction="10000"/>
          </a:bodyPr>
          <a:lstStyle/>
          <a:p>
            <a:pPr eaLnBrk="1" hangingPunct="1">
              <a:buFont typeface="Wingdings" panose="05000000000000000000" pitchFamily="2" charset="2"/>
              <a:buNone/>
            </a:pPr>
            <a:r>
              <a:rPr lang="ro-RO" altLang="ro-RO" dirty="0" smtClean="0"/>
              <a:t>    În acest exemplu, </a:t>
            </a:r>
            <a:r>
              <a:rPr lang="ro-RO" altLang="ro-RO" dirty="0" err="1" smtClean="0">
                <a:solidFill>
                  <a:schemeClr val="accent1"/>
                </a:solidFill>
              </a:rPr>
              <a:t>store</a:t>
            </a:r>
            <a:r>
              <a:rPr lang="ro-RO" altLang="ro-RO" dirty="0" smtClean="0">
                <a:solidFill>
                  <a:schemeClr val="accent1"/>
                </a:solidFill>
              </a:rPr>
              <a:t> </a:t>
            </a:r>
            <a:r>
              <a:rPr lang="ro-RO" altLang="ro-RO" dirty="0" err="1" smtClean="0">
                <a:solidFill>
                  <a:schemeClr val="accent1"/>
                </a:solidFill>
              </a:rPr>
              <a:t>adress</a:t>
            </a:r>
            <a:r>
              <a:rPr lang="ro-RO" altLang="ro-RO" dirty="0" smtClean="0"/>
              <a:t> depinde de </a:t>
            </a:r>
            <a:r>
              <a:rPr lang="ro-RO" altLang="ro-RO" dirty="0" err="1" smtClean="0">
                <a:solidFill>
                  <a:schemeClr val="accent1"/>
                </a:solidFill>
              </a:rPr>
              <a:t>store</a:t>
            </a:r>
            <a:r>
              <a:rPr lang="ro-RO" altLang="ro-RO" dirty="0" smtClean="0">
                <a:solidFill>
                  <a:schemeClr val="accent1"/>
                </a:solidFill>
              </a:rPr>
              <a:t> </a:t>
            </a:r>
            <a:r>
              <a:rPr lang="ro-RO" altLang="ro-RO" dirty="0" err="1" smtClean="0">
                <a:solidFill>
                  <a:schemeClr val="accent1"/>
                </a:solidFill>
              </a:rPr>
              <a:t>name</a:t>
            </a:r>
            <a:r>
              <a:rPr lang="ro-RO" altLang="ro-RO" dirty="0" smtClean="0"/>
              <a:t>.</a:t>
            </a:r>
          </a:p>
          <a:p>
            <a:pPr eaLnBrk="1" hangingPunct="1">
              <a:buFont typeface="Wingdings" panose="05000000000000000000" pitchFamily="2" charset="2"/>
              <a:buNone/>
            </a:pPr>
            <a:endParaRPr lang="ro-RO" altLang="ro-RO" dirty="0" smtClean="0"/>
          </a:p>
          <a:p>
            <a:pPr eaLnBrk="1" hangingPunct="1">
              <a:buFont typeface="Wingdings" panose="05000000000000000000" pitchFamily="2" charset="2"/>
              <a:buNone/>
            </a:pPr>
            <a:r>
              <a:rPr lang="ro-RO" altLang="ro-RO" dirty="0" smtClean="0"/>
              <a:t>    </a:t>
            </a:r>
            <a:r>
              <a:rPr lang="ro-RO" altLang="ro-RO" dirty="0" err="1" smtClean="0"/>
              <a:t>Soluţia</a:t>
            </a:r>
            <a:r>
              <a:rPr lang="ro-RO" altLang="ro-RO" dirty="0" smtClean="0"/>
              <a:t> acestei probleme este să creăm o nouă entitate, STORE, care va </a:t>
            </a:r>
            <a:r>
              <a:rPr lang="ro-RO" altLang="ro-RO" dirty="0" err="1" smtClean="0"/>
              <a:t>conţine</a:t>
            </a:r>
            <a:r>
              <a:rPr lang="ro-RO" altLang="ro-RO" dirty="0" smtClean="0"/>
              <a:t> cele două atribute.</a:t>
            </a:r>
          </a:p>
          <a:p>
            <a:pPr eaLnBrk="1" hangingPunct="1">
              <a:buFont typeface="Wingdings" panose="05000000000000000000" pitchFamily="2" charset="2"/>
              <a:buNone/>
            </a:pPr>
            <a:endParaRPr lang="ro-RO" altLang="ro-RO" dirty="0" smtClean="0"/>
          </a:p>
        </p:txBody>
      </p:sp>
      <p:pic>
        <p:nvPicPr>
          <p:cNvPr id="14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3874" y="1699727"/>
            <a:ext cx="1757363"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7018" y="4031602"/>
            <a:ext cx="341947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570463" y="1077977"/>
            <a:ext cx="7924800" cy="2492375"/>
          </a:xfrm>
        </p:spPr>
        <p:txBody>
          <a:bodyPr>
            <a:normAutofit fontScale="90000"/>
          </a:bodyPr>
          <a:lstStyle/>
          <a:p>
            <a:pPr algn="just" eaLnBrk="1" hangingPunct="1"/>
            <a:r>
              <a:rPr lang="ro-RO" altLang="ro-RO" sz="2400" b="0" dirty="0" smtClean="0"/>
              <a:t>Atributul </a:t>
            </a:r>
            <a:r>
              <a:rPr lang="ro-RO" altLang="ro-RO" sz="2400" b="0" dirty="0" err="1" smtClean="0"/>
              <a:t>biografie_autor</a:t>
            </a:r>
            <a:r>
              <a:rPr lang="ro-RO" altLang="ro-RO" sz="2400" b="0" dirty="0" smtClean="0"/>
              <a:t> nu depinde de ISBN ci de atributul autor. Nerezolvarea acestei </a:t>
            </a:r>
            <a:r>
              <a:rPr lang="ro-RO" altLang="ro-RO" sz="2400" b="0" dirty="0" err="1" smtClean="0"/>
              <a:t>situaţii</a:t>
            </a:r>
            <a:r>
              <a:rPr lang="ro-RO" altLang="ro-RO" sz="2400" b="0" dirty="0" smtClean="0"/>
              <a:t> duce la memorarea de date redundante, deoarece biografia unui autor va fi memorată pentru fiecare carte scrisă de autorul respectiv. Rezolvarea acestei </a:t>
            </a:r>
            <a:r>
              <a:rPr lang="ro-RO" altLang="ro-RO" sz="2400" b="0" dirty="0" err="1" smtClean="0"/>
              <a:t>situaţii</a:t>
            </a:r>
            <a:r>
              <a:rPr lang="ro-RO" altLang="ro-RO" sz="2400" b="0" dirty="0" smtClean="0"/>
              <a:t> este să creăm o nouă entitate AUTOR, pe care o legăm de entitatea CARTE printr-o </a:t>
            </a:r>
            <a:r>
              <a:rPr lang="ro-RO" altLang="ro-RO" sz="2400" b="0" dirty="0" err="1" smtClean="0"/>
              <a:t>relaţie</a:t>
            </a:r>
            <a:r>
              <a:rPr lang="ro-RO" altLang="ro-RO" sz="2400" b="0" dirty="0" smtClean="0"/>
              <a:t> 1:m</a:t>
            </a:r>
          </a:p>
        </p:txBody>
      </p:sp>
      <p:pic>
        <p:nvPicPr>
          <p:cNvPr id="15363" name="Picture 2" descr="image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011" y="3619500"/>
            <a:ext cx="2079625" cy="20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3" descr="image0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6775" y="3694113"/>
            <a:ext cx="4995863"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2"/>
          <p:cNvSpPr txBox="1">
            <a:spLocks noChangeArrowheads="1"/>
          </p:cNvSpPr>
          <p:nvPr/>
        </p:nvSpPr>
        <p:spPr>
          <a:xfrm>
            <a:off x="1133496" y="673665"/>
            <a:ext cx="6798734" cy="684863"/>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ro-RO" altLang="ro-RO" dirty="0" smtClean="0"/>
              <a:t>Exemplul 4</a:t>
            </a:r>
            <a:endParaRPr lang="ro-RO" altLang="ro-RO" dirty="0" smtClean="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pic>
        <p:nvPicPr>
          <p:cNvPr id="3" name="Imagine 2"/>
          <p:cNvPicPr>
            <a:picLocks noChangeAspect="1"/>
          </p:cNvPicPr>
          <p:nvPr/>
        </p:nvPicPr>
        <p:blipFill>
          <a:blip r:embed="rId2"/>
          <a:stretch>
            <a:fillRect/>
          </a:stretch>
        </p:blipFill>
        <p:spPr>
          <a:xfrm>
            <a:off x="1049985" y="2219204"/>
            <a:ext cx="1800225" cy="1895475"/>
          </a:xfrm>
          <a:prstGeom prst="rect">
            <a:avLst/>
          </a:prstGeom>
        </p:spPr>
      </p:pic>
      <p:pic>
        <p:nvPicPr>
          <p:cNvPr id="4" name="Imagine 3"/>
          <p:cNvPicPr>
            <a:picLocks noChangeAspect="1"/>
          </p:cNvPicPr>
          <p:nvPr/>
        </p:nvPicPr>
        <p:blipFill>
          <a:blip r:embed="rId3"/>
          <a:stretch>
            <a:fillRect/>
          </a:stretch>
        </p:blipFill>
        <p:spPr>
          <a:xfrm>
            <a:off x="3622205" y="2447804"/>
            <a:ext cx="3581400" cy="1666875"/>
          </a:xfrm>
          <a:prstGeom prst="rect">
            <a:avLst/>
          </a:prstGeom>
        </p:spPr>
      </p:pic>
    </p:spTree>
    <p:extLst>
      <p:ext uri="{BB962C8B-B14F-4D97-AF65-F5344CB8AC3E}">
        <p14:creationId xmlns:p14="http://schemas.microsoft.com/office/powerpoint/2010/main" val="32007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pic>
        <p:nvPicPr>
          <p:cNvPr id="5" name="Imagine 4"/>
          <p:cNvPicPr>
            <a:picLocks noChangeAspect="1"/>
          </p:cNvPicPr>
          <p:nvPr/>
        </p:nvPicPr>
        <p:blipFill>
          <a:blip r:embed="rId2"/>
          <a:stretch>
            <a:fillRect/>
          </a:stretch>
        </p:blipFill>
        <p:spPr>
          <a:xfrm>
            <a:off x="2209800" y="457631"/>
            <a:ext cx="3766621" cy="2219278"/>
          </a:xfrm>
          <a:prstGeom prst="rect">
            <a:avLst/>
          </a:prstGeom>
        </p:spPr>
      </p:pic>
      <p:pic>
        <p:nvPicPr>
          <p:cNvPr id="6" name="Imagine 5"/>
          <p:cNvPicPr>
            <a:picLocks noChangeAspect="1"/>
          </p:cNvPicPr>
          <p:nvPr/>
        </p:nvPicPr>
        <p:blipFill>
          <a:blip r:embed="rId3"/>
          <a:stretch>
            <a:fillRect/>
          </a:stretch>
        </p:blipFill>
        <p:spPr>
          <a:xfrm>
            <a:off x="2209800" y="2676909"/>
            <a:ext cx="3940751" cy="3371706"/>
          </a:xfrm>
          <a:prstGeom prst="rect">
            <a:avLst/>
          </a:prstGeom>
        </p:spPr>
      </p:pic>
    </p:spTree>
    <p:extLst>
      <p:ext uri="{BB962C8B-B14F-4D97-AF65-F5344CB8AC3E}">
        <p14:creationId xmlns:p14="http://schemas.microsoft.com/office/powerpoint/2010/main" val="2712132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err="1" smtClean="0"/>
              <a:t>Exercitii</a:t>
            </a:r>
            <a:r>
              <a:rPr lang="ro-RO" dirty="0" smtClean="0"/>
              <a:t> de normalizare</a:t>
            </a:r>
            <a:endParaRPr lang="ro-RO" dirty="0"/>
          </a:p>
        </p:txBody>
      </p:sp>
      <p:sp>
        <p:nvSpPr>
          <p:cNvPr id="3" name="Substituent conținut 2"/>
          <p:cNvSpPr>
            <a:spLocks noGrp="1"/>
          </p:cNvSpPr>
          <p:nvPr>
            <p:ph idx="1"/>
          </p:nvPr>
        </p:nvSpPr>
        <p:spPr/>
        <p:txBody>
          <a:bodyPr/>
          <a:lstStyle/>
          <a:p>
            <a:r>
              <a:rPr lang="ro-RO" dirty="0" smtClean="0"/>
              <a:t>Se dă următoarea entitate a unei baze de date dintr-un spital. Stabiliți în ce formă se </a:t>
            </a:r>
            <a:r>
              <a:rPr lang="ro-RO" dirty="0" err="1" smtClean="0"/>
              <a:t>găseste</a:t>
            </a:r>
            <a:r>
              <a:rPr lang="ro-RO" dirty="0" smtClean="0"/>
              <a:t> aceasta, daca nu este in 3NF </a:t>
            </a:r>
            <a:r>
              <a:rPr lang="ro-RO" dirty="0" err="1" smtClean="0"/>
              <a:t>modificati</a:t>
            </a:r>
            <a:r>
              <a:rPr lang="ro-RO" dirty="0" smtClean="0"/>
              <a:t>-o </a:t>
            </a:r>
            <a:r>
              <a:rPr lang="ro-RO" dirty="0" err="1" smtClean="0"/>
              <a:t>corespunzator</a:t>
            </a:r>
            <a:r>
              <a:rPr lang="ro-RO" dirty="0" smtClean="0"/>
              <a:t>.</a:t>
            </a:r>
          </a:p>
          <a:p>
            <a:pPr marL="0" indent="0">
              <a:buNone/>
            </a:pPr>
            <a:endParaRPr lang="ro-RO" dirty="0"/>
          </a:p>
        </p:txBody>
      </p:sp>
      <p:sp>
        <p:nvSpPr>
          <p:cNvPr id="4" name="AutoShape 2"/>
          <p:cNvSpPr>
            <a:spLocks noChangeArrowheads="1"/>
          </p:cNvSpPr>
          <p:nvPr/>
        </p:nvSpPr>
        <p:spPr bwMode="auto">
          <a:xfrm>
            <a:off x="1805085" y="4331961"/>
            <a:ext cx="1367323" cy="1406366"/>
          </a:xfrm>
          <a:prstGeom prst="roundRect">
            <a:avLst>
              <a:gd name="adj" fmla="val 16667"/>
            </a:avLst>
          </a:prstGeom>
          <a:solidFill>
            <a:srgbClr val="C0C0C0">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PROGRAMARE</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#cod</a:t>
            </a:r>
            <a:r>
              <a:rPr kumimoji="0" lang="ro-RO" altLang="ro-RO" sz="900" b="0" i="0" u="none" strike="noStrike" cap="none" normalizeH="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pacient</a:t>
            </a:r>
          </a:p>
          <a:p>
            <a:pPr marL="0" marR="0" lvl="0" indent="0" algn="l" defTabSz="914400" rtl="0" eaLnBrk="0" fontAlgn="base" latinLnBrk="0" hangingPunct="0">
              <a:lnSpc>
                <a:spcPct val="100000"/>
              </a:lnSpc>
              <a:spcBef>
                <a:spcPct val="0"/>
              </a:spcBef>
              <a:spcAft>
                <a:spcPct val="0"/>
              </a:spcAft>
              <a:buClrTx/>
              <a:buSzTx/>
              <a:buFontTx/>
              <a:buNone/>
              <a:tabLst/>
            </a:pPr>
            <a:r>
              <a:rPr lang="ro-RO" altLang="ro-RO" sz="900" baseline="0" dirty="0" smtClean="0">
                <a:latin typeface="Verdana" panose="020B0604030504040204" pitchFamily="34" charset="0"/>
                <a:cs typeface="Arial" panose="020B0604020202020204" pitchFamily="34" charset="0"/>
              </a:rPr>
              <a:t>#</a:t>
            </a:r>
            <a:r>
              <a:rPr lang="ro-RO" altLang="ro-RO" sz="900" baseline="0" dirty="0" err="1" smtClean="0">
                <a:latin typeface="Verdana" panose="020B0604030504040204" pitchFamily="34" charset="0"/>
                <a:cs typeface="Arial" panose="020B0604020202020204" pitchFamily="34" charset="0"/>
              </a:rPr>
              <a:t>cod_doctor</a:t>
            </a:r>
            <a:endParaRPr lang="ro-RO" altLang="ro-RO" sz="900" baseline="0" dirty="0" smtClean="0">
              <a:latin typeface="Verdana" panose="020B060403050404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dirty="0" smtClean="0">
                <a:ln>
                  <a:noFill/>
                </a:ln>
                <a:solidFill>
                  <a:schemeClr val="tx1"/>
                </a:solidFill>
                <a:effectLst/>
                <a:latin typeface="Verdana" panose="020B0604030504040204" pitchFamily="34" charset="0"/>
                <a:cs typeface="Arial" panose="020B0604020202020204" pitchFamily="34" charset="0"/>
              </a:rPr>
              <a:t>*nume spital</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*adresa spital</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*data</a:t>
            </a:r>
            <a:r>
              <a:rPr kumimoji="0" lang="ro-RO" altLang="ro-RO" sz="900" b="0" i="0" u="none" strike="noStrike" cap="none" normalizeH="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 programare</a:t>
            </a:r>
            <a:endParaRPr kumimoji="0" lang="ro-RO" altLang="ro-RO"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9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Arial" panose="020B0604020202020204" pitchFamily="34" charset="0"/>
              </a:rPr>
              <a:t>*ora programare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53453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altLang="ro-RO" dirty="0" smtClean="0"/>
              <a:t>NORMALIZARE</a:t>
            </a:r>
            <a:endParaRPr lang="ro-RO" dirty="0"/>
          </a:p>
        </p:txBody>
      </p:sp>
      <p:sp>
        <p:nvSpPr>
          <p:cNvPr id="3" name="Substituent conținut 2"/>
          <p:cNvSpPr>
            <a:spLocks noGrp="1"/>
          </p:cNvSpPr>
          <p:nvPr>
            <p:ph idx="1"/>
          </p:nvPr>
        </p:nvSpPr>
        <p:spPr>
          <a:xfrm>
            <a:off x="504496" y="1982721"/>
            <a:ext cx="7866993" cy="3803223"/>
          </a:xfrm>
        </p:spPr>
        <p:txBody>
          <a:bodyPr>
            <a:noAutofit/>
          </a:bodyPr>
          <a:lstStyle/>
          <a:p>
            <a:r>
              <a:rPr lang="ro-RO" sz="2000" dirty="0" smtClean="0"/>
              <a:t>Normalizarea este procesul care presupune descompunerea unui tabel </a:t>
            </a:r>
            <a:r>
              <a:rPr lang="ro-RO" sz="2000" dirty="0" err="1" smtClean="0"/>
              <a:t>relaţional</a:t>
            </a:r>
            <a:r>
              <a:rPr lang="ro-RO" sz="2000" dirty="0" smtClean="0"/>
              <a:t> alcătuit dintr-un set de atribute, în două sau mai multe tabele care vor forma baza de date, cu scopul de a elimina </a:t>
            </a:r>
            <a:r>
              <a:rPr lang="ro-RO" sz="2000" b="1" dirty="0" err="1" smtClean="0"/>
              <a:t>redundanţele</a:t>
            </a:r>
            <a:r>
              <a:rPr lang="ro-RO" sz="2000" dirty="0" smtClean="0"/>
              <a:t> (memorarea repetată a </a:t>
            </a:r>
            <a:r>
              <a:rPr lang="ro-RO" sz="2000" dirty="0" err="1" smtClean="0"/>
              <a:t>aceloraşi</a:t>
            </a:r>
            <a:r>
              <a:rPr lang="ro-RO" sz="2000" dirty="0" smtClean="0"/>
              <a:t> date) </a:t>
            </a:r>
            <a:r>
              <a:rPr lang="ro-RO" sz="2000" dirty="0" err="1" smtClean="0"/>
              <a:t>şi</a:t>
            </a:r>
            <a:r>
              <a:rPr lang="ro-RO" sz="2000" dirty="0" smtClean="0"/>
              <a:t> </a:t>
            </a:r>
            <a:r>
              <a:rPr lang="ro-RO" sz="2000" b="1" dirty="0" smtClean="0"/>
              <a:t>anomaliile</a:t>
            </a:r>
            <a:r>
              <a:rPr lang="ro-RO" sz="2000" dirty="0" smtClean="0"/>
              <a:t> care pot apărea în </a:t>
            </a:r>
            <a:r>
              <a:rPr lang="ro-RO" sz="2000" dirty="0" err="1" smtClean="0"/>
              <a:t>operaţiile</a:t>
            </a:r>
            <a:r>
              <a:rPr lang="ro-RO" sz="2000" dirty="0" smtClean="0"/>
              <a:t> de adăugare, modificare sau </a:t>
            </a:r>
            <a:r>
              <a:rPr lang="ro-RO" sz="2000" dirty="0" err="1" smtClean="0"/>
              <a:t>ştergere</a:t>
            </a:r>
            <a:r>
              <a:rPr lang="ro-RO" sz="2000" dirty="0" smtClean="0"/>
              <a:t> de înregistrări. </a:t>
            </a:r>
          </a:p>
          <a:p>
            <a:r>
              <a:rPr lang="ro-RO" sz="2000" dirty="0" smtClean="0"/>
              <a:t>Ideea centrală care stă la baza proiectării unei baze de date </a:t>
            </a:r>
            <a:r>
              <a:rPr lang="ro-RO" sz="2000" dirty="0" err="1" smtClean="0"/>
              <a:t>relaţionale</a:t>
            </a:r>
            <a:r>
              <a:rPr lang="ro-RO" sz="2000" dirty="0" smtClean="0"/>
              <a:t> este aceea de </a:t>
            </a:r>
            <a:r>
              <a:rPr lang="ro-RO" sz="2000" b="1" dirty="0" err="1" smtClean="0"/>
              <a:t>dependenţă</a:t>
            </a:r>
            <a:r>
              <a:rPr lang="ro-RO" sz="2000" b="1" dirty="0" smtClean="0"/>
              <a:t> a datelor </a:t>
            </a:r>
            <a:r>
              <a:rPr lang="ro-RO" sz="2000" dirty="0" smtClean="0"/>
              <a:t>[</a:t>
            </a:r>
            <a:r>
              <a:rPr lang="ro-RO" sz="2000" dirty="0" err="1" smtClean="0"/>
              <a:t>Dollinger</a:t>
            </a:r>
            <a:r>
              <a:rPr lang="ro-RO" sz="2000" dirty="0" smtClean="0"/>
              <a:t>]. Aceasta se referă la faptul că între atributele unei </a:t>
            </a:r>
            <a:r>
              <a:rPr lang="ro-RO" sz="2000" dirty="0" err="1" smtClean="0"/>
              <a:t>relaţii</a:t>
            </a:r>
            <a:r>
              <a:rPr lang="ro-RO" sz="2000" dirty="0" smtClean="0"/>
              <a:t> (tabel </a:t>
            </a:r>
            <a:r>
              <a:rPr lang="ro-RO" sz="2000" dirty="0" err="1" smtClean="0"/>
              <a:t>relaţional</a:t>
            </a:r>
            <a:r>
              <a:rPr lang="ro-RO" sz="2000" dirty="0" smtClean="0"/>
              <a:t>) sau între atribute din </a:t>
            </a:r>
            <a:r>
              <a:rPr lang="ro-RO" sz="2000" dirty="0" err="1" smtClean="0"/>
              <a:t>relaţii</a:t>
            </a:r>
            <a:r>
              <a:rPr lang="ro-RO" sz="2000" dirty="0" smtClean="0"/>
              <a:t> diferite pot exista anumite legături logice (</a:t>
            </a:r>
            <a:r>
              <a:rPr lang="ro-RO" sz="2000" dirty="0" err="1" smtClean="0"/>
              <a:t>dependenţe</a:t>
            </a:r>
            <a:r>
              <a:rPr lang="ro-RO" sz="2000" dirty="0" smtClean="0"/>
              <a:t>), iar aceste legături </a:t>
            </a:r>
            <a:r>
              <a:rPr lang="ro-RO" sz="2000" dirty="0" err="1" smtClean="0"/>
              <a:t>influenţează</a:t>
            </a:r>
            <a:r>
              <a:rPr lang="ro-RO" sz="2000" dirty="0" smtClean="0"/>
              <a:t> </a:t>
            </a:r>
            <a:r>
              <a:rPr lang="ro-RO" sz="2000" dirty="0" err="1" smtClean="0"/>
              <a:t>proprietăţile</a:t>
            </a:r>
            <a:r>
              <a:rPr lang="ro-RO" sz="2000" dirty="0" smtClean="0"/>
              <a:t> </a:t>
            </a:r>
            <a:r>
              <a:rPr lang="ro-RO" sz="2000" dirty="0" err="1" smtClean="0"/>
              <a:t>relaţiilor</a:t>
            </a:r>
            <a:r>
              <a:rPr lang="ro-RO" sz="2000" dirty="0" smtClean="0"/>
              <a:t> în raport cu </a:t>
            </a:r>
            <a:r>
              <a:rPr lang="ro-RO" sz="2000" dirty="0" err="1" smtClean="0"/>
              <a:t>operaţiile</a:t>
            </a:r>
            <a:r>
              <a:rPr lang="ro-RO" sz="2000" dirty="0" smtClean="0"/>
              <a:t> curente care apar în exploatarea bazei de date, cum ar fi: adăugarea, modificarea </a:t>
            </a:r>
            <a:r>
              <a:rPr lang="ro-RO" sz="2000" dirty="0" err="1" smtClean="0"/>
              <a:t>şi</a:t>
            </a:r>
            <a:r>
              <a:rPr lang="ro-RO" sz="2000" dirty="0" smtClean="0"/>
              <a:t> </a:t>
            </a:r>
            <a:r>
              <a:rPr lang="ro-RO" sz="2000" dirty="0" err="1" smtClean="0"/>
              <a:t>ştergerea</a:t>
            </a:r>
            <a:r>
              <a:rPr lang="ro-RO" sz="2000" dirty="0" smtClean="0"/>
              <a:t> înregistrărilor. </a:t>
            </a:r>
            <a:endParaRPr lang="ro-RO" sz="2000" dirty="0"/>
          </a:p>
        </p:txBody>
      </p:sp>
    </p:spTree>
    <p:extLst>
      <p:ext uri="{BB962C8B-B14F-4D97-AF65-F5344CB8AC3E}">
        <p14:creationId xmlns:p14="http://schemas.microsoft.com/office/powerpoint/2010/main" val="3328502962"/>
      </p:ext>
    </p:extLst>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p:txBody>
          <a:bodyPr>
            <a:normAutofit fontScale="90000"/>
          </a:bodyPr>
          <a:lstStyle/>
          <a:p>
            <a:pPr eaLnBrk="1" hangingPunct="1"/>
            <a:r>
              <a:rPr lang="en-US" altLang="ro-RO" smtClean="0"/>
              <a:t>Anomaliile care pot sa apara la o baza de date nemormalizata sunt:</a:t>
            </a:r>
            <a:endParaRPr lang="ro-RO" altLang="ro-RO" smtClean="0"/>
          </a:p>
        </p:txBody>
      </p:sp>
      <p:sp>
        <p:nvSpPr>
          <p:cNvPr id="5123" name="Rectangle 3"/>
          <p:cNvSpPr>
            <a:spLocks noGrp="1" noChangeArrowheads="1"/>
          </p:cNvSpPr>
          <p:nvPr>
            <p:ph idx="1"/>
          </p:nvPr>
        </p:nvSpPr>
        <p:spPr>
          <a:xfrm>
            <a:off x="971550" y="2636838"/>
            <a:ext cx="7693025" cy="3724275"/>
          </a:xfrm>
        </p:spPr>
        <p:txBody>
          <a:bodyPr/>
          <a:lstStyle/>
          <a:p>
            <a:pPr eaLnBrk="1" hangingPunct="1">
              <a:lnSpc>
                <a:spcPct val="90000"/>
              </a:lnSpc>
              <a:buFont typeface="Wingdings" panose="05000000000000000000" pitchFamily="2" charset="2"/>
              <a:buChar char="Ø"/>
            </a:pPr>
            <a:r>
              <a:rPr lang="en-US" altLang="ro-RO" b="1" smtClean="0"/>
              <a:t>Anomalii la actualizarea datelor</a:t>
            </a:r>
          </a:p>
          <a:p>
            <a:pPr eaLnBrk="1" hangingPunct="1">
              <a:lnSpc>
                <a:spcPct val="90000"/>
              </a:lnSpc>
              <a:buFont typeface="Wingdings" panose="05000000000000000000" pitchFamily="2" charset="2"/>
              <a:buNone/>
            </a:pPr>
            <a:endParaRPr lang="en-US" altLang="ro-RO" b="1" smtClean="0"/>
          </a:p>
          <a:p>
            <a:pPr eaLnBrk="1" hangingPunct="1">
              <a:lnSpc>
                <a:spcPct val="90000"/>
              </a:lnSpc>
              <a:buFont typeface="Wingdings" panose="05000000000000000000" pitchFamily="2" charset="2"/>
              <a:buChar char="Ø"/>
            </a:pPr>
            <a:r>
              <a:rPr lang="en-US" altLang="ro-RO" b="1" smtClean="0"/>
              <a:t>Anomalii de inserare</a:t>
            </a:r>
          </a:p>
          <a:p>
            <a:pPr eaLnBrk="1" hangingPunct="1">
              <a:lnSpc>
                <a:spcPct val="90000"/>
              </a:lnSpc>
              <a:buFont typeface="Wingdings" panose="05000000000000000000" pitchFamily="2" charset="2"/>
              <a:buNone/>
            </a:pPr>
            <a:endParaRPr lang="en-US" altLang="ro-RO" b="1" smtClean="0"/>
          </a:p>
          <a:p>
            <a:pPr eaLnBrk="1" hangingPunct="1">
              <a:lnSpc>
                <a:spcPct val="90000"/>
              </a:lnSpc>
              <a:buFont typeface="Wingdings" panose="05000000000000000000" pitchFamily="2" charset="2"/>
              <a:buChar char="Ø"/>
            </a:pPr>
            <a:r>
              <a:rPr lang="en-US" altLang="ro-RO" b="1" smtClean="0"/>
              <a:t>Anomalii de stergere</a:t>
            </a:r>
            <a:endParaRPr lang="ro-RO" altLang="ro-RO" b="1" smtClean="0"/>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4294967295"/>
          </p:nvPr>
        </p:nvSpPr>
        <p:spPr>
          <a:xfrm>
            <a:off x="425888" y="2407910"/>
            <a:ext cx="8197850" cy="3724275"/>
          </a:xfrm>
        </p:spPr>
        <p:txBody>
          <a:bodyPr>
            <a:normAutofit fontScale="92500" lnSpcReduction="20000"/>
          </a:bodyPr>
          <a:lstStyle/>
          <a:p>
            <a:r>
              <a:rPr lang="ro-RO" sz="2400" dirty="0" smtClean="0"/>
              <a:t>Exemplu: Fie </a:t>
            </a:r>
            <a:r>
              <a:rPr lang="ro-RO" sz="2400" dirty="0" err="1" smtClean="0"/>
              <a:t>relaţia</a:t>
            </a:r>
            <a:r>
              <a:rPr lang="ro-RO" sz="2400" dirty="0" smtClean="0"/>
              <a:t> Aprovizionare </a:t>
            </a:r>
            <a:r>
              <a:rPr lang="ro-RO" sz="2400" dirty="0" smtClean="0"/>
              <a:t>(</a:t>
            </a:r>
            <a:r>
              <a:rPr lang="en-US" sz="2400" dirty="0" smtClean="0"/>
              <a:t>Id,</a:t>
            </a:r>
            <a:r>
              <a:rPr lang="ro-RO" sz="2400" dirty="0" err="1" smtClean="0"/>
              <a:t>Cod_Fz</a:t>
            </a:r>
            <a:r>
              <a:rPr lang="ro-RO" sz="2400" dirty="0" smtClean="0"/>
              <a:t>, Nume-</a:t>
            </a:r>
            <a:r>
              <a:rPr lang="ro-RO" sz="2400" dirty="0" err="1" smtClean="0"/>
              <a:t>fz</a:t>
            </a:r>
            <a:r>
              <a:rPr lang="ro-RO" sz="2400" dirty="0" smtClean="0"/>
              <a:t>, </a:t>
            </a:r>
            <a:r>
              <a:rPr lang="ro-RO" sz="2400" dirty="0" err="1" smtClean="0"/>
              <a:t>Adresa_Fz</a:t>
            </a:r>
            <a:r>
              <a:rPr lang="ro-RO" sz="2400" dirty="0" smtClean="0"/>
              <a:t>, </a:t>
            </a:r>
            <a:r>
              <a:rPr lang="ro-RO" sz="2400" dirty="0" err="1" smtClean="0"/>
              <a:t>DenMarfa</a:t>
            </a:r>
            <a:r>
              <a:rPr lang="ro-RO" sz="2400" dirty="0" smtClean="0"/>
              <a:t>, </a:t>
            </a:r>
            <a:r>
              <a:rPr lang="ro-RO" sz="2400" dirty="0" err="1" smtClean="0"/>
              <a:t>PretFact</a:t>
            </a:r>
            <a:r>
              <a:rPr lang="ro-RO" sz="2400" dirty="0" smtClean="0"/>
              <a:t>):</a:t>
            </a:r>
          </a:p>
          <a:p>
            <a:r>
              <a:rPr lang="ro-RO" sz="2000" b="1" dirty="0" err="1" smtClean="0"/>
              <a:t>redundanţă</a:t>
            </a:r>
            <a:r>
              <a:rPr lang="ro-RO" sz="2000" b="1" dirty="0" smtClean="0"/>
              <a:t> a datelor</a:t>
            </a:r>
            <a:r>
              <a:rPr lang="en-US" sz="2000" dirty="0" smtClean="0"/>
              <a:t>(</a:t>
            </a:r>
            <a:r>
              <a:rPr lang="ro-RO" sz="2000" dirty="0" err="1" smtClean="0"/>
              <a:t>Nume_Fz</a:t>
            </a:r>
            <a:r>
              <a:rPr lang="ro-RO" sz="2000" dirty="0" smtClean="0"/>
              <a:t> </a:t>
            </a:r>
            <a:r>
              <a:rPr lang="ro-RO" sz="2000" dirty="0" err="1" smtClean="0"/>
              <a:t>şi</a:t>
            </a:r>
            <a:r>
              <a:rPr lang="ro-RO" sz="2000" dirty="0" smtClean="0"/>
              <a:t> </a:t>
            </a:r>
            <a:r>
              <a:rPr lang="ro-RO" sz="2000" dirty="0" err="1" smtClean="0"/>
              <a:t>Adresă_Fz</a:t>
            </a:r>
            <a:r>
              <a:rPr lang="en-US" sz="2000" dirty="0" smtClean="0"/>
              <a:t>) : </a:t>
            </a:r>
            <a:r>
              <a:rPr lang="ro-RO" sz="2000" dirty="0" smtClean="0"/>
              <a:t>aprovizionările realizate cu </a:t>
            </a:r>
            <a:r>
              <a:rPr lang="ro-RO" sz="2000" dirty="0" err="1" smtClean="0"/>
              <a:t>acelaşi</a:t>
            </a:r>
            <a:r>
              <a:rPr lang="ro-RO" sz="2000" dirty="0" smtClean="0"/>
              <a:t> furnizor</a:t>
            </a:r>
            <a:r>
              <a:rPr lang="en-US" sz="2000" dirty="0" smtClean="0"/>
              <a:t>, de </a:t>
            </a:r>
            <a:r>
              <a:rPr lang="en-US" sz="2000" dirty="0" err="1" smtClean="0"/>
              <a:t>aici</a:t>
            </a:r>
            <a:r>
              <a:rPr lang="en-US" sz="2000" dirty="0" smtClean="0"/>
              <a:t> </a:t>
            </a:r>
            <a:r>
              <a:rPr lang="en-US" sz="2000" dirty="0" err="1" smtClean="0"/>
              <a:t>si</a:t>
            </a:r>
            <a:r>
              <a:rPr lang="en-US" sz="2000" dirty="0" smtClean="0"/>
              <a:t> </a:t>
            </a:r>
            <a:r>
              <a:rPr lang="en-US" sz="2000" dirty="0" err="1" smtClean="0"/>
              <a:t>anomaliile</a:t>
            </a:r>
            <a:r>
              <a:rPr lang="en-US" sz="2000" dirty="0" smtClean="0"/>
              <a:t>:</a:t>
            </a:r>
          </a:p>
          <a:p>
            <a:pPr lvl="1"/>
            <a:r>
              <a:rPr lang="ro-RO" sz="2000" dirty="0"/>
              <a:t> </a:t>
            </a:r>
            <a:r>
              <a:rPr lang="ro-RO" sz="2000" b="1" dirty="0"/>
              <a:t>Anomalia de adăugare </a:t>
            </a:r>
            <a:r>
              <a:rPr lang="ro-RO" sz="2000" dirty="0"/>
              <a:t>– nu se poate înregistra un furnizor atât timp cât acesta nu livrează o marfă. </a:t>
            </a:r>
            <a:endParaRPr lang="en-US" sz="2000" dirty="0"/>
          </a:p>
          <a:p>
            <a:pPr lvl="1"/>
            <a:r>
              <a:rPr lang="ro-RO" sz="2000" dirty="0" smtClean="0"/>
              <a:t> </a:t>
            </a:r>
            <a:r>
              <a:rPr lang="ro-RO" sz="2000" b="1" dirty="0" smtClean="0"/>
              <a:t>Anomalia de </a:t>
            </a:r>
            <a:r>
              <a:rPr lang="ro-RO" sz="2000" b="1" dirty="0" err="1" smtClean="0"/>
              <a:t>ştergere</a:t>
            </a:r>
            <a:r>
              <a:rPr lang="ro-RO" sz="2000" b="1" dirty="0" smtClean="0"/>
              <a:t> </a:t>
            </a:r>
            <a:r>
              <a:rPr lang="ro-RO" sz="2000" dirty="0" smtClean="0"/>
              <a:t>– dacă se </a:t>
            </a:r>
            <a:r>
              <a:rPr lang="ro-RO" sz="2000" dirty="0" err="1" smtClean="0"/>
              <a:t>şterg</a:t>
            </a:r>
            <a:r>
              <a:rPr lang="ro-RO" sz="2000" dirty="0" smtClean="0"/>
              <a:t> toate mărfurile livrate de un furnizor, atunci se pierd, în mod </a:t>
            </a:r>
            <a:r>
              <a:rPr lang="ro-RO" sz="2000" dirty="0" err="1" smtClean="0"/>
              <a:t>neintenţionat</a:t>
            </a:r>
            <a:r>
              <a:rPr lang="ro-RO" sz="2000" dirty="0" smtClean="0"/>
              <a:t>, </a:t>
            </a:r>
            <a:r>
              <a:rPr lang="ro-RO" sz="2000" dirty="0" err="1" smtClean="0"/>
              <a:t>şi</a:t>
            </a:r>
            <a:r>
              <a:rPr lang="ro-RO" sz="2000" dirty="0" smtClean="0"/>
              <a:t> caracteristicile acelui furnizor (numele furnizorului, adresa furnizorului). </a:t>
            </a:r>
            <a:endParaRPr lang="en-US" sz="2000" dirty="0" smtClean="0"/>
          </a:p>
          <a:p>
            <a:pPr lvl="1"/>
            <a:r>
              <a:rPr lang="ro-RO" sz="2000" b="1" dirty="0" smtClean="0"/>
              <a:t>Anomalia de modificare </a:t>
            </a:r>
            <a:r>
              <a:rPr lang="ro-RO" sz="2000" dirty="0" smtClean="0"/>
              <a:t>– dacă se modifică, spre exemplu, adresa unui furnizor, atunci este necesară parcurgerea întregii </a:t>
            </a:r>
            <a:r>
              <a:rPr lang="ro-RO" sz="2000" dirty="0" err="1" smtClean="0"/>
              <a:t>relaţii</a:t>
            </a:r>
            <a:r>
              <a:rPr lang="ro-RO" sz="2000" dirty="0" smtClean="0"/>
              <a:t> pentru a opera modificarea la nivelul tuturor înregistrărilor.</a:t>
            </a:r>
            <a:endParaRPr lang="ro-RO" sz="2000" dirty="0"/>
          </a:p>
        </p:txBody>
      </p:sp>
      <p:pic>
        <p:nvPicPr>
          <p:cNvPr id="2" name="Imagine 1"/>
          <p:cNvPicPr>
            <a:picLocks noChangeAspect="1"/>
          </p:cNvPicPr>
          <p:nvPr/>
        </p:nvPicPr>
        <p:blipFill>
          <a:blip r:embed="rId2"/>
          <a:stretch>
            <a:fillRect/>
          </a:stretch>
        </p:blipFill>
        <p:spPr>
          <a:xfrm>
            <a:off x="1324413" y="531485"/>
            <a:ext cx="6400800" cy="1876425"/>
          </a:xfrm>
          <a:prstGeom prst="rect">
            <a:avLst/>
          </a:prstGeom>
        </p:spPr>
      </p:pic>
    </p:spTree>
    <p:extLst>
      <p:ext uri="{BB962C8B-B14F-4D97-AF65-F5344CB8AC3E}">
        <p14:creationId xmlns:p14="http://schemas.microsoft.com/office/powerpoint/2010/main" val="1503024638"/>
      </p:ext>
    </p:extLst>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1237745" y="535211"/>
            <a:ext cx="6798736" cy="3444997"/>
          </a:xfrm>
        </p:spPr>
        <p:txBody>
          <a:bodyPr/>
          <a:lstStyle/>
          <a:p>
            <a:r>
              <a:rPr lang="ro-RO" sz="2000" dirty="0" smtClean="0"/>
              <a:t>Aceste anomalii pot fi eliminate, dacă tabelul </a:t>
            </a:r>
            <a:r>
              <a:rPr lang="ro-RO" sz="2000" dirty="0" err="1" smtClean="0"/>
              <a:t>iniţial</a:t>
            </a:r>
            <a:r>
              <a:rPr lang="ro-RO" sz="2000" dirty="0" smtClean="0"/>
              <a:t> Aprovizionare este supus unui proces de normalizare, în urma căruia va fi descompus în următoarele tabele:</a:t>
            </a:r>
            <a:endParaRPr lang="en-US" sz="2000" dirty="0" smtClean="0"/>
          </a:p>
          <a:p>
            <a:pPr lvl="1"/>
            <a:r>
              <a:rPr lang="ro-RO" sz="1800" dirty="0" smtClean="0"/>
              <a:t> Furnizori (</a:t>
            </a:r>
            <a:r>
              <a:rPr lang="ro-RO" sz="1800" dirty="0" err="1" smtClean="0"/>
              <a:t>Cod_Fz</a:t>
            </a:r>
            <a:r>
              <a:rPr lang="ro-RO" sz="1800" dirty="0" smtClean="0"/>
              <a:t>, </a:t>
            </a:r>
            <a:r>
              <a:rPr lang="ro-RO" sz="1800" dirty="0" err="1" smtClean="0"/>
              <a:t>Nume_Fz</a:t>
            </a:r>
            <a:r>
              <a:rPr lang="ro-RO" sz="1800" dirty="0" smtClean="0"/>
              <a:t>, </a:t>
            </a:r>
            <a:r>
              <a:rPr lang="ro-RO" sz="1800" dirty="0" err="1" smtClean="0"/>
              <a:t>Adresa_Fz</a:t>
            </a:r>
            <a:r>
              <a:rPr lang="ro-RO" sz="1800" dirty="0" smtClean="0"/>
              <a:t>)</a:t>
            </a:r>
            <a:endParaRPr lang="en-US" sz="1800" dirty="0" smtClean="0"/>
          </a:p>
          <a:p>
            <a:pPr lvl="1"/>
            <a:r>
              <a:rPr lang="ro-RO" sz="1800" dirty="0" smtClean="0"/>
              <a:t>Livrare (</a:t>
            </a:r>
            <a:r>
              <a:rPr lang="ro-RO" sz="1800" dirty="0" err="1" smtClean="0"/>
              <a:t>Cod_fz</a:t>
            </a:r>
            <a:r>
              <a:rPr lang="ro-RO" sz="1800" dirty="0" smtClean="0"/>
              <a:t>, </a:t>
            </a:r>
            <a:r>
              <a:rPr lang="ro-RO" sz="1800" dirty="0" err="1" smtClean="0"/>
              <a:t>DenMarfa</a:t>
            </a:r>
            <a:r>
              <a:rPr lang="ro-RO" sz="1800" dirty="0" smtClean="0"/>
              <a:t>, </a:t>
            </a:r>
            <a:r>
              <a:rPr lang="ro-RO" sz="1800" dirty="0" err="1" smtClean="0"/>
              <a:t>PretFact</a:t>
            </a:r>
            <a:r>
              <a:rPr lang="ro-RO" sz="1800" dirty="0" smtClean="0"/>
              <a:t>)</a:t>
            </a:r>
            <a:endParaRPr lang="ro-RO" sz="1800" dirty="0"/>
          </a:p>
        </p:txBody>
      </p:sp>
      <p:pic>
        <p:nvPicPr>
          <p:cNvPr id="2" name="Imagine 1"/>
          <p:cNvPicPr>
            <a:picLocks noChangeAspect="1"/>
          </p:cNvPicPr>
          <p:nvPr/>
        </p:nvPicPr>
        <p:blipFill>
          <a:blip r:embed="rId2"/>
          <a:stretch>
            <a:fillRect/>
          </a:stretch>
        </p:blipFill>
        <p:spPr>
          <a:xfrm>
            <a:off x="3464281" y="4054853"/>
            <a:ext cx="4772025" cy="2247900"/>
          </a:xfrm>
          <a:prstGeom prst="rect">
            <a:avLst/>
          </a:prstGeom>
        </p:spPr>
      </p:pic>
      <p:pic>
        <p:nvPicPr>
          <p:cNvPr id="4" name="Imagine 3"/>
          <p:cNvPicPr>
            <a:picLocks noChangeAspect="1"/>
          </p:cNvPicPr>
          <p:nvPr/>
        </p:nvPicPr>
        <p:blipFill rotWithShape="1">
          <a:blip r:embed="rId3"/>
          <a:srcRect r="5969" b="9922"/>
          <a:stretch/>
        </p:blipFill>
        <p:spPr>
          <a:xfrm>
            <a:off x="458835" y="2353832"/>
            <a:ext cx="4019860" cy="1863606"/>
          </a:xfrm>
          <a:prstGeom prst="rect">
            <a:avLst/>
          </a:prstGeom>
        </p:spPr>
      </p:pic>
    </p:spTree>
    <p:extLst>
      <p:ext uri="{BB962C8B-B14F-4D97-AF65-F5344CB8AC3E}">
        <p14:creationId xmlns:p14="http://schemas.microsoft.com/office/powerpoint/2010/main" val="2803599533"/>
      </p:ext>
    </p:extLst>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ro-RO" dirty="0" smtClean="0"/>
              <a:t>Formele normale </a:t>
            </a:r>
            <a:br>
              <a:rPr lang="ro-RO" dirty="0" smtClean="0"/>
            </a:br>
            <a:endParaRPr lang="ro-RO" dirty="0"/>
          </a:p>
        </p:txBody>
      </p:sp>
      <p:sp>
        <p:nvSpPr>
          <p:cNvPr id="3" name="Substituent conținut 2"/>
          <p:cNvSpPr>
            <a:spLocks noGrp="1"/>
          </p:cNvSpPr>
          <p:nvPr>
            <p:ph idx="1"/>
          </p:nvPr>
        </p:nvSpPr>
        <p:spPr>
          <a:xfrm>
            <a:off x="567560" y="1671145"/>
            <a:ext cx="7963666" cy="4415331"/>
          </a:xfrm>
        </p:spPr>
        <p:txBody>
          <a:bodyPr>
            <a:normAutofit/>
          </a:bodyPr>
          <a:lstStyle/>
          <a:p>
            <a:pPr marL="0" indent="0">
              <a:buNone/>
            </a:pPr>
            <a:r>
              <a:rPr lang="ro-RO" sz="2000" dirty="0" smtClean="0"/>
              <a:t>Teoria clasică a normalizării este construită în jurul a cinci forme normale. </a:t>
            </a:r>
            <a:endParaRPr lang="en-US" sz="2000" dirty="0" smtClean="0"/>
          </a:p>
          <a:p>
            <a:r>
              <a:rPr lang="ro-RO" sz="2000" dirty="0" err="1" smtClean="0"/>
              <a:t>E.F.Codd</a:t>
            </a:r>
            <a:r>
              <a:rPr lang="ro-RO" sz="2000" dirty="0" smtClean="0"/>
              <a:t>, părintele modelului </a:t>
            </a:r>
            <a:r>
              <a:rPr lang="ro-RO" sz="2000" dirty="0" err="1" smtClean="0"/>
              <a:t>relaţional</a:t>
            </a:r>
            <a:r>
              <a:rPr lang="ro-RO" sz="2000" dirty="0" smtClean="0"/>
              <a:t>, a definit </a:t>
            </a:r>
            <a:r>
              <a:rPr lang="ro-RO" sz="2000" dirty="0" err="1" smtClean="0"/>
              <a:t>iniţial</a:t>
            </a:r>
            <a:r>
              <a:rPr lang="ro-RO" sz="2000" dirty="0" smtClean="0"/>
              <a:t> trei forme normale </a:t>
            </a:r>
            <a:r>
              <a:rPr lang="en-US" sz="2000" dirty="0" smtClean="0"/>
              <a:t>: </a:t>
            </a:r>
            <a:r>
              <a:rPr lang="ro-RO" sz="2000" dirty="0" smtClean="0"/>
              <a:t>FN1, FN2 </a:t>
            </a:r>
            <a:r>
              <a:rPr lang="ro-RO" sz="2000" dirty="0" err="1" smtClean="0"/>
              <a:t>şi</a:t>
            </a:r>
            <a:r>
              <a:rPr lang="ro-RO" sz="2000" dirty="0" smtClean="0"/>
              <a:t> FN3. </a:t>
            </a:r>
            <a:endParaRPr lang="en-US" sz="2000" dirty="0" smtClean="0"/>
          </a:p>
          <a:p>
            <a:r>
              <a:rPr lang="ro-RO" sz="2000" dirty="0" smtClean="0"/>
              <a:t>Apoi, forma normală </a:t>
            </a:r>
            <a:r>
              <a:rPr lang="ro-RO" sz="2000" dirty="0" err="1" smtClean="0"/>
              <a:t>Boyce-Codd</a:t>
            </a:r>
            <a:r>
              <a:rPr lang="ro-RO" sz="2000" dirty="0" smtClean="0"/>
              <a:t>, numită astfel după numele celor doi </a:t>
            </a:r>
            <a:r>
              <a:rPr lang="ro-RO" sz="2000" dirty="0" err="1" smtClean="0"/>
              <a:t>specialişti</a:t>
            </a:r>
            <a:r>
              <a:rPr lang="ro-RO" sz="2000" dirty="0" smtClean="0"/>
              <a:t> în domeniu, s-a dorit a fi o formă generalizată a FN2 </a:t>
            </a:r>
            <a:r>
              <a:rPr lang="ro-RO" sz="2000" dirty="0" err="1" smtClean="0"/>
              <a:t>şi</a:t>
            </a:r>
            <a:r>
              <a:rPr lang="ro-RO" sz="2000" dirty="0" smtClean="0"/>
              <a:t> FN3.</a:t>
            </a:r>
            <a:endParaRPr lang="en-US" sz="2000" dirty="0" smtClean="0"/>
          </a:p>
          <a:p>
            <a:r>
              <a:rPr lang="ro-RO" sz="2000" dirty="0" smtClean="0"/>
              <a:t>Formele normale 4 </a:t>
            </a:r>
            <a:r>
              <a:rPr lang="ro-RO" sz="2000" dirty="0" err="1" smtClean="0"/>
              <a:t>şi</a:t>
            </a:r>
            <a:r>
              <a:rPr lang="ro-RO" sz="2000" dirty="0" smtClean="0"/>
              <a:t> 5 (FN4, FN5), asociate în literatura de specialitate cu numele cercetătorului </a:t>
            </a:r>
            <a:r>
              <a:rPr lang="ro-RO" sz="2000" dirty="0" err="1" smtClean="0"/>
              <a:t>Fagin</a:t>
            </a:r>
            <a:r>
              <a:rPr lang="ro-RO" sz="2000" dirty="0" smtClean="0"/>
              <a:t>, se bazează pe </a:t>
            </a:r>
            <a:r>
              <a:rPr lang="ro-RO" sz="2000" dirty="0" err="1" smtClean="0"/>
              <a:t>dependenţele</a:t>
            </a:r>
            <a:r>
              <a:rPr lang="ro-RO" sz="2000" dirty="0" smtClean="0"/>
              <a:t> </a:t>
            </a:r>
            <a:r>
              <a:rPr lang="ro-RO" sz="2000" dirty="0" err="1" smtClean="0"/>
              <a:t>multivaloare</a:t>
            </a:r>
            <a:r>
              <a:rPr lang="ro-RO" sz="2000" dirty="0" smtClean="0"/>
              <a:t>.</a:t>
            </a:r>
            <a:endParaRPr lang="en-US" sz="2000" dirty="0" smtClean="0"/>
          </a:p>
          <a:p>
            <a:r>
              <a:rPr lang="ro-RO" sz="2000" dirty="0" smtClean="0"/>
              <a:t> </a:t>
            </a:r>
            <a:r>
              <a:rPr lang="ro-RO" sz="2000" dirty="0" err="1" smtClean="0"/>
              <a:t>Mulţi</a:t>
            </a:r>
            <a:r>
              <a:rPr lang="ro-RO" sz="2000" dirty="0" smtClean="0"/>
              <a:t> </a:t>
            </a:r>
            <a:r>
              <a:rPr lang="ro-RO" sz="2000" dirty="0" err="1" smtClean="0"/>
              <a:t>specialişti</a:t>
            </a:r>
            <a:r>
              <a:rPr lang="ro-RO" sz="2000" dirty="0" smtClean="0"/>
              <a:t> consideră că pentru elaborarea unei baze de date </a:t>
            </a:r>
            <a:r>
              <a:rPr lang="ro-RO" sz="2000" dirty="0" err="1" smtClean="0"/>
              <a:t>relaţionale</a:t>
            </a:r>
            <a:r>
              <a:rPr lang="ro-RO" sz="2000" dirty="0" smtClean="0"/>
              <a:t> sunt suficient de parcurs primele trei forme normale. </a:t>
            </a:r>
            <a:endParaRPr lang="ro-RO" sz="2000" dirty="0"/>
          </a:p>
        </p:txBody>
      </p:sp>
    </p:spTree>
    <p:extLst>
      <p:ext uri="{BB962C8B-B14F-4D97-AF65-F5344CB8AC3E}">
        <p14:creationId xmlns:p14="http://schemas.microsoft.com/office/powerpoint/2010/main" val="4162916866"/>
      </p:ext>
    </p:extLst>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Grp="1" noChangeArrowheads="1"/>
          </p:cNvSpPr>
          <p:nvPr>
            <p:ph type="title"/>
          </p:nvPr>
        </p:nvSpPr>
        <p:spPr/>
        <p:txBody>
          <a:bodyPr>
            <a:normAutofit fontScale="90000"/>
          </a:bodyPr>
          <a:lstStyle/>
          <a:p>
            <a:pPr eaLnBrk="1" hangingPunct="1"/>
            <a:r>
              <a:rPr lang="en-US" altLang="ro-RO" smtClean="0"/>
              <a:t>PRIMA FORMA DE NORMALIZARE</a:t>
            </a:r>
            <a:endParaRPr lang="ro-RO" altLang="ro-RO" smtClean="0"/>
          </a:p>
        </p:txBody>
      </p:sp>
      <p:sp>
        <p:nvSpPr>
          <p:cNvPr id="114691" name="Rectangle 3"/>
          <p:cNvSpPr>
            <a:spLocks noGrp="1" noChangeArrowheads="1"/>
          </p:cNvSpPr>
          <p:nvPr>
            <p:ph idx="1"/>
          </p:nvPr>
        </p:nvSpPr>
        <p:spPr>
          <a:xfrm>
            <a:off x="971550" y="2420938"/>
            <a:ext cx="7693025" cy="3744912"/>
          </a:xfrm>
        </p:spPr>
        <p:txBody>
          <a:bodyPr>
            <a:normAutofit fontScale="92500" lnSpcReduction="20000"/>
          </a:bodyPr>
          <a:lstStyle/>
          <a:p>
            <a:pPr eaLnBrk="1" hangingPunct="1">
              <a:buFont typeface="Wingdings" panose="05000000000000000000" pitchFamily="2" charset="2"/>
              <a:buNone/>
              <a:defRPr/>
            </a:pPr>
            <a:endParaRPr lang="ro-RO" dirty="0" smtClean="0"/>
          </a:p>
          <a:p>
            <a:pPr>
              <a:defRPr/>
            </a:pPr>
            <a:r>
              <a:rPr lang="ro-RO" dirty="0"/>
              <a:t> O </a:t>
            </a:r>
            <a:r>
              <a:rPr lang="ro-RO" dirty="0" err="1"/>
              <a:t>relaţie</a:t>
            </a:r>
            <a:r>
              <a:rPr lang="ro-RO" dirty="0"/>
              <a:t> (tabel) este în prima formă normală dacă toate atributele sale sunt atomice (elementare, care nu se mai pot descompune) </a:t>
            </a:r>
            <a:r>
              <a:rPr lang="ro-RO" dirty="0" err="1"/>
              <a:t>şi</a:t>
            </a:r>
            <a:r>
              <a:rPr lang="ro-RO" dirty="0"/>
              <a:t> nerepetitive. Un atribut este considerat elementar atunci când descompunerea lui nu prezintă interes pentru </a:t>
            </a:r>
            <a:r>
              <a:rPr lang="ro-RO" dirty="0" err="1"/>
              <a:t>aplicaţia</a:t>
            </a:r>
            <a:r>
              <a:rPr lang="ro-RO" dirty="0"/>
              <a:t> ce se va </a:t>
            </a:r>
            <a:r>
              <a:rPr lang="ro-RO" dirty="0" smtClean="0"/>
              <a:t>dezvolta.</a:t>
            </a:r>
            <a:endParaRPr lang="en-US" dirty="0" smtClean="0"/>
          </a:p>
          <a:p>
            <a:endParaRPr lang="en-US" dirty="0" smtClean="0"/>
          </a:p>
          <a:p>
            <a:r>
              <a:rPr lang="en-US" dirty="0" err="1" smtClean="0"/>
              <a:t>Daca</a:t>
            </a:r>
            <a:r>
              <a:rPr lang="en-US" dirty="0" smtClean="0"/>
              <a:t> un </a:t>
            </a:r>
            <a:r>
              <a:rPr lang="en-US" dirty="0" err="1" smtClean="0"/>
              <a:t>atribut</a:t>
            </a:r>
            <a:r>
              <a:rPr lang="en-US" dirty="0" smtClean="0"/>
              <a:t> are </a:t>
            </a:r>
            <a:r>
              <a:rPr lang="en-US" dirty="0" err="1" smtClean="0"/>
              <a:t>valori</a:t>
            </a:r>
            <a:r>
              <a:rPr lang="en-US" dirty="0" smtClean="0"/>
              <a:t> multiple, </a:t>
            </a:r>
            <a:r>
              <a:rPr lang="en-US" dirty="0" err="1" smtClean="0"/>
              <a:t>sau</a:t>
            </a:r>
            <a:r>
              <a:rPr lang="en-US" dirty="0" smtClean="0"/>
              <a:t> un </a:t>
            </a:r>
            <a:r>
              <a:rPr lang="en-US" dirty="0" err="1" smtClean="0"/>
              <a:t>grup</a:t>
            </a:r>
            <a:r>
              <a:rPr lang="en-US" dirty="0" smtClean="0"/>
              <a:t> de </a:t>
            </a:r>
            <a:r>
              <a:rPr lang="en-US" dirty="0" err="1" smtClean="0"/>
              <a:t>atribute</a:t>
            </a:r>
            <a:r>
              <a:rPr lang="en-US" dirty="0" smtClean="0"/>
              <a:t> se </a:t>
            </a:r>
            <a:r>
              <a:rPr lang="en-US" dirty="0" err="1" smtClean="0"/>
              <a:t>repeta</a:t>
            </a:r>
            <a:r>
              <a:rPr lang="en-US" dirty="0" smtClean="0"/>
              <a:t>, </a:t>
            </a:r>
            <a:r>
              <a:rPr lang="it-IT" dirty="0" smtClean="0"/>
              <a:t>atunci eliminarea </a:t>
            </a:r>
            <a:r>
              <a:rPr lang="it-IT" dirty="0"/>
              <a:t>grupurilor repetitive se face adăugând o nouă entitate care preia unele dintre atributele entităţii iniţiale şi se relaţionează de aceasta printr-o relaţie de tipul M:1.</a:t>
            </a:r>
            <a:endParaRPr lang="ro-RO" dirty="0"/>
          </a:p>
        </p:txBody>
      </p:sp>
      <p:sp>
        <p:nvSpPr>
          <p:cNvPr id="6148" name="Rectangle 4"/>
          <p:cNvSpPr>
            <a:spLocks noChangeArrowheads="1"/>
          </p:cNvSpPr>
          <p:nvPr/>
        </p:nvSpPr>
        <p:spPr bwMode="auto">
          <a:xfrm>
            <a:off x="1070795" y="2715992"/>
            <a:ext cx="7494533" cy="1934835"/>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1"/>
              </a:buClr>
              <a:buSzPct val="75000"/>
              <a:buChar char="–"/>
              <a:defRPr sz="2400">
                <a:solidFill>
                  <a:schemeClr val="tx1"/>
                </a:solidFill>
                <a:latin typeface="Arial" panose="020B0604020202020204" pitchFamily="34" charset="0"/>
              </a:defRPr>
            </a:lvl2pPr>
            <a:lvl3pPr marL="11430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3pPr>
            <a:lvl4pPr marL="1600200" indent="-228600">
              <a:spcBef>
                <a:spcPct val="20000"/>
              </a:spcBef>
              <a:buClr>
                <a:schemeClr val="tx1"/>
              </a:buClr>
              <a:buSzPct val="80000"/>
              <a:buChar char="–"/>
              <a:defRPr sz="2000">
                <a:solidFill>
                  <a:schemeClr val="tx1"/>
                </a:solidFill>
                <a:latin typeface="Arial" panose="020B0604020202020204" pitchFamily="34" charset="0"/>
              </a:defRPr>
            </a:lvl4pPr>
            <a:lvl5pPr marL="2057400" indent="-228600">
              <a:spcBef>
                <a:spcPct val="20000"/>
              </a:spcBef>
              <a:buClr>
                <a:schemeClr val="tx1"/>
              </a:buClr>
              <a:buSzPct val="6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Arial" panose="020B0604020202020204" pitchFamily="34" charset="0"/>
              </a:defRPr>
            </a:lvl9pPr>
          </a:lstStyle>
          <a:p>
            <a:pPr eaLnBrk="1" hangingPunct="1">
              <a:spcBef>
                <a:spcPct val="0"/>
              </a:spcBef>
              <a:buClrTx/>
              <a:buSzTx/>
              <a:buFontTx/>
              <a:buNone/>
            </a:pPr>
            <a:endParaRPr lang="ro-RO" altLang="ro-RO" sz="1800"/>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ctrTitle"/>
          </p:nvPr>
        </p:nvSpPr>
        <p:spPr>
          <a:xfrm>
            <a:off x="1529255" y="1401708"/>
            <a:ext cx="5833242" cy="1877244"/>
          </a:xfrm>
        </p:spPr>
        <p:txBody>
          <a:bodyPr>
            <a:normAutofit fontScale="90000"/>
          </a:bodyPr>
          <a:lstStyle/>
          <a:p>
            <a:pPr algn="l" eaLnBrk="1" hangingPunct="1"/>
            <a:r>
              <a:rPr lang="en-US" altLang="ro-RO" sz="2800" dirty="0" smtClean="0"/>
              <a:t>	</a:t>
            </a:r>
            <a:r>
              <a:rPr lang="en-US" altLang="ro-RO" sz="2800" dirty="0" err="1" smtClean="0"/>
              <a:t>Deoarece</a:t>
            </a:r>
            <a:r>
              <a:rPr lang="en-US" altLang="ro-RO" sz="2800" dirty="0" smtClean="0"/>
              <a:t> la o </a:t>
            </a:r>
            <a:r>
              <a:rPr lang="en-US" altLang="ro-RO" sz="2800" dirty="0" err="1" smtClean="0"/>
              <a:t>materie</a:t>
            </a:r>
            <a:r>
              <a:rPr lang="en-US" altLang="ro-RO" sz="2800" dirty="0" smtClean="0"/>
              <a:t> un </a:t>
            </a:r>
            <a:r>
              <a:rPr lang="en-US" altLang="ro-RO" sz="2800" dirty="0" err="1" smtClean="0"/>
              <a:t>elev</a:t>
            </a:r>
            <a:r>
              <a:rPr lang="en-US" altLang="ro-RO" sz="2800" dirty="0" smtClean="0"/>
              <a:t> </a:t>
            </a:r>
            <a:r>
              <a:rPr lang="en-US" altLang="ro-RO" sz="2800" dirty="0" err="1" smtClean="0"/>
              <a:t>poate</a:t>
            </a:r>
            <a:r>
              <a:rPr lang="en-US" altLang="ro-RO" sz="2800" dirty="0" smtClean="0"/>
              <a:t> </a:t>
            </a:r>
            <a:r>
              <a:rPr lang="en-US" altLang="ro-RO" sz="2800" dirty="0" err="1" smtClean="0"/>
              <a:t>avea</a:t>
            </a:r>
            <a:r>
              <a:rPr lang="en-US" altLang="ro-RO" sz="2800" dirty="0" smtClean="0"/>
              <a:t> </a:t>
            </a:r>
            <a:r>
              <a:rPr lang="en-US" altLang="ro-RO" sz="2800" dirty="0" err="1" smtClean="0"/>
              <a:t>mai</a:t>
            </a:r>
            <a:r>
              <a:rPr lang="en-US" altLang="ro-RO" sz="2800" dirty="0" smtClean="0"/>
              <a:t> </a:t>
            </a:r>
            <a:r>
              <a:rPr lang="en-US" altLang="ro-RO" sz="2800" dirty="0" err="1" smtClean="0"/>
              <a:t>multe</a:t>
            </a:r>
            <a:r>
              <a:rPr lang="en-US" altLang="ro-RO" sz="2800" dirty="0" smtClean="0"/>
              <a:t> note, s-a </a:t>
            </a:r>
            <a:r>
              <a:rPr lang="en-US" altLang="ro-RO" sz="2800" dirty="0" err="1" smtClean="0"/>
              <a:t>creat</a:t>
            </a:r>
            <a:r>
              <a:rPr lang="en-US" altLang="ro-RO" sz="2800" dirty="0" smtClean="0"/>
              <a:t> o </a:t>
            </a:r>
            <a:r>
              <a:rPr lang="en-US" altLang="ro-RO" sz="2800" dirty="0" err="1" smtClean="0"/>
              <a:t>entitate</a:t>
            </a:r>
            <a:r>
              <a:rPr lang="en-US" altLang="ro-RO" sz="2800" dirty="0" smtClean="0"/>
              <a:t> </a:t>
            </a:r>
            <a:r>
              <a:rPr lang="en-US" altLang="ro-RO" sz="2800" dirty="0" err="1" smtClean="0"/>
              <a:t>noua</a:t>
            </a:r>
            <a:r>
              <a:rPr lang="en-US" altLang="ro-RO" sz="2800" dirty="0" smtClean="0"/>
              <a:t>, NOTE, </a:t>
            </a:r>
            <a:r>
              <a:rPr lang="en-US" altLang="ro-RO" sz="2800" dirty="0" err="1" smtClean="0"/>
              <a:t>astfel</a:t>
            </a:r>
            <a:r>
              <a:rPr lang="en-US" altLang="ro-RO" sz="2800" dirty="0" smtClean="0"/>
              <a:t> </a:t>
            </a:r>
            <a:r>
              <a:rPr lang="en-US" altLang="ro-RO" sz="2800" dirty="0" err="1" smtClean="0"/>
              <a:t>incat</a:t>
            </a:r>
            <a:r>
              <a:rPr lang="en-US" altLang="ro-RO" sz="2800" dirty="0" smtClean="0"/>
              <a:t> </a:t>
            </a:r>
            <a:r>
              <a:rPr lang="en-US" altLang="ro-RO" sz="2800" dirty="0" err="1" smtClean="0"/>
              <a:t>fiecare</a:t>
            </a:r>
            <a:r>
              <a:rPr lang="en-US" altLang="ro-RO" sz="2800" dirty="0" smtClean="0"/>
              <a:t> </a:t>
            </a:r>
            <a:r>
              <a:rPr lang="en-US" altLang="ro-RO" sz="2800" dirty="0" err="1" smtClean="0"/>
              <a:t>elev</a:t>
            </a:r>
            <a:r>
              <a:rPr lang="en-US" altLang="ro-RO" sz="2800" dirty="0" smtClean="0"/>
              <a:t> </a:t>
            </a:r>
            <a:r>
              <a:rPr lang="en-US" altLang="ro-RO" sz="2800" dirty="0" err="1" smtClean="0"/>
              <a:t>poate</a:t>
            </a:r>
            <a:r>
              <a:rPr lang="en-US" altLang="ro-RO" sz="2800" dirty="0" smtClean="0"/>
              <a:t> </a:t>
            </a:r>
            <a:r>
              <a:rPr lang="en-US" altLang="ro-RO" sz="2800" dirty="0" err="1" smtClean="0"/>
              <a:t>primi</a:t>
            </a:r>
            <a:r>
              <a:rPr lang="en-US" altLang="ro-RO" sz="2800" dirty="0" smtClean="0"/>
              <a:t> </a:t>
            </a:r>
            <a:r>
              <a:rPr lang="en-US" altLang="ro-RO" sz="2800" dirty="0" err="1" smtClean="0"/>
              <a:t>oricate</a:t>
            </a:r>
            <a:r>
              <a:rPr lang="en-US" altLang="ro-RO" sz="2800" dirty="0" smtClean="0"/>
              <a:t> note la o </a:t>
            </a:r>
            <a:r>
              <a:rPr lang="en-US" altLang="ro-RO" sz="2800" dirty="0" err="1" smtClean="0"/>
              <a:t>disciplina</a:t>
            </a:r>
            <a:r>
              <a:rPr lang="en-US" altLang="ro-RO" sz="2800" dirty="0" smtClean="0"/>
              <a:t>.</a:t>
            </a:r>
            <a:endParaRPr lang="ro-RO" altLang="ro-RO" sz="2800" dirty="0" smtClean="0"/>
          </a:p>
        </p:txBody>
      </p:sp>
      <p:pic>
        <p:nvPicPr>
          <p:cNvPr id="7171" name="Picture 2" descr="image0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75" y="3702050"/>
            <a:ext cx="3941082" cy="1738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3" descr="image0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919" y="3278952"/>
            <a:ext cx="2709563" cy="296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4"/>
      </a:accent6>
      <a:hlink>
        <a:srgbClr val="BB7826"/>
      </a:hlink>
      <a:folHlink>
        <a:srgbClr val="CF9C5F"/>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1866</TotalTime>
  <Words>1126</Words>
  <Application>Microsoft Office PowerPoint</Application>
  <PresentationFormat>Expunere pe ecran (4:3)</PresentationFormat>
  <Paragraphs>102</Paragraphs>
  <Slides>25</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25</vt:i4>
      </vt:variant>
    </vt:vector>
  </HeadingPairs>
  <TitlesOfParts>
    <vt:vector size="31" baseType="lpstr">
      <vt:lpstr>Arial</vt:lpstr>
      <vt:lpstr>Cambria</vt:lpstr>
      <vt:lpstr>Times New Roman</vt:lpstr>
      <vt:lpstr>Verdana</vt:lpstr>
      <vt:lpstr>Wingdings</vt:lpstr>
      <vt:lpstr>Organic</vt:lpstr>
      <vt:lpstr>NORMALIZAREA DATELOR</vt:lpstr>
      <vt:lpstr>NORMALIZARE</vt:lpstr>
      <vt:lpstr>NORMALIZARE</vt:lpstr>
      <vt:lpstr>Anomaliile care pot sa apara la o baza de date nemormalizata sunt:</vt:lpstr>
      <vt:lpstr>Prezentare PowerPoint</vt:lpstr>
      <vt:lpstr>Prezentare PowerPoint</vt:lpstr>
      <vt:lpstr>Formele normale  </vt:lpstr>
      <vt:lpstr>PRIMA FORMA DE NORMALIZARE</vt:lpstr>
      <vt:lpstr> Deoarece la o materie un elev poate avea mai multe note, s-a creat o entitate noua, NOTE, astfel incat fiecare elev poate primi oricate note la o disciplina.</vt:lpstr>
      <vt:lpstr>Prezentare PowerPoint</vt:lpstr>
      <vt:lpstr>Prezentare PowerPoint</vt:lpstr>
      <vt:lpstr>Prezentare PowerPoint</vt:lpstr>
      <vt:lpstr>Prezentare PowerPoint</vt:lpstr>
      <vt:lpstr>FORMA A II-a DE NORMALIZARE</vt:lpstr>
      <vt:lpstr>Prezentare PowerPoint</vt:lpstr>
      <vt:lpstr>Se observă că data_nasterii şi adresa sunt două atribute care depind doar de id-ul angajatului nu de întregul UID care este combinaţia dintre atributele id_dep si id_angajat. Această situaţie se rezolvă prin crearea unei noi entităţi ANGAJAT, pe care o legăm de entitatea DEPARTAMENT printr-o relaţie 1:m. </vt:lpstr>
      <vt:lpstr>Exemplu</vt:lpstr>
      <vt:lpstr>FORMA A III-a DE NORMALIZARE</vt:lpstr>
      <vt:lpstr>Exemplul 1</vt:lpstr>
      <vt:lpstr>Exemplul 2</vt:lpstr>
      <vt:lpstr>Exemplul 3</vt:lpstr>
      <vt:lpstr>Atributul biografie_autor nu depinde de ISBN ci de atributul autor. Nerezolvarea acestei situaţii duce la memorarea de date redundante, deoarece biografia unui autor va fi memorată pentru fiecare carte scrisă de autorul respectiv. Rezolvarea acestei situaţii este să creăm o nouă entitate AUTOR, pe care o legăm de entitatea CARTE printr-o relaţie 1:m</vt:lpstr>
      <vt:lpstr>Prezentare PowerPoint</vt:lpstr>
      <vt:lpstr>Prezentare PowerPoint</vt:lpstr>
      <vt:lpstr>Exercitii de normalizare</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ORACLE  - ZIUA 1</dc:title>
  <dc:creator>Laura</dc:creator>
  <cp:lastModifiedBy>Iulia</cp:lastModifiedBy>
  <cp:revision>71</cp:revision>
  <dcterms:created xsi:type="dcterms:W3CDTF">2007-07-31T18:23:08Z</dcterms:created>
  <dcterms:modified xsi:type="dcterms:W3CDTF">2014-10-28T19:24:02Z</dcterms:modified>
</cp:coreProperties>
</file>